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3" r:id="rId16"/>
    <p:sldId id="274" r:id="rId17"/>
    <p:sldId id="275" r:id="rId18"/>
    <p:sldId id="276" r:id="rId19"/>
  </p:sldIdLst>
  <p:sldSz cx="18288000" cy="10287000"/>
  <p:notesSz cx="6858000" cy="9144000"/>
  <p:embeddedFontLst>
    <p:embeddedFont>
      <p:font typeface="Adumu Regular" panose="020B0604020202020204" charset="0"/>
      <p:regular r:id="rId20"/>
    </p:embeddedFont>
    <p:embeddedFont>
      <p:font typeface="Anteb" panose="020B0604020202020204" charset="0"/>
      <p:regular r:id="rId21"/>
    </p:embeddedFont>
    <p:embeddedFont>
      <p:font typeface="Anteb Bold" panose="020B0604020202020204" charset="0"/>
      <p:regular r:id="rId22"/>
    </p:embeddedFont>
    <p:embeddedFont>
      <p:font typeface="Anteb Bold Italics" panose="020B0604020202020204" charset="0"/>
      <p:regular r:id="rId23"/>
    </p:embeddedFont>
    <p:embeddedFont>
      <p:font typeface="Anteb Italics"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62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edrian James San Jose" userId="3435dd8d53f8df8c" providerId="LiveId" clId="{183D1D1D-0DB6-480E-A102-0824D6B2843F}"/>
    <pc:docChg chg="delSld">
      <pc:chgData name="Aedrian James San Jose" userId="3435dd8d53f8df8c" providerId="LiveId" clId="{183D1D1D-0DB6-480E-A102-0824D6B2843F}" dt="2025-03-01T04:31:17.315" v="2" actId="47"/>
      <pc:docMkLst>
        <pc:docMk/>
      </pc:docMkLst>
      <pc:sldChg chg="del">
        <pc:chgData name="Aedrian James San Jose" userId="3435dd8d53f8df8c" providerId="LiveId" clId="{183D1D1D-0DB6-480E-A102-0824D6B2843F}" dt="2025-03-01T04:30:59.450" v="0" actId="47"/>
        <pc:sldMkLst>
          <pc:docMk/>
          <pc:sldMk cId="0" sldId="257"/>
        </pc:sldMkLst>
      </pc:sldChg>
      <pc:sldChg chg="del">
        <pc:chgData name="Aedrian James San Jose" userId="3435dd8d53f8df8c" providerId="LiveId" clId="{183D1D1D-0DB6-480E-A102-0824D6B2843F}" dt="2025-03-01T04:31:14.862" v="1" actId="47"/>
        <pc:sldMkLst>
          <pc:docMk/>
          <pc:sldMk cId="0" sldId="270"/>
        </pc:sldMkLst>
      </pc:sldChg>
      <pc:sldChg chg="del">
        <pc:chgData name="Aedrian James San Jose" userId="3435dd8d53f8df8c" providerId="LiveId" clId="{183D1D1D-0DB6-480E-A102-0824D6B2843F}" dt="2025-03-01T04:31:17.315" v="2" actId="47"/>
        <pc:sldMkLst>
          <pc:docMk/>
          <pc:sldMk cId="0" sldId="27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svg"/><Relationship Id="rId7" Type="http://schemas.openxmlformats.org/officeDocument/2006/relationships/image" Target="../media/image3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svg"/><Relationship Id="rId7" Type="http://schemas.openxmlformats.org/officeDocument/2006/relationships/image" Target="../media/image3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04481" y="5143500"/>
            <a:ext cx="23896963" cy="6561708"/>
          </a:xfrm>
          <a:custGeom>
            <a:avLst/>
            <a:gdLst/>
            <a:ahLst/>
            <a:cxnLst/>
            <a:rect l="l" t="t" r="r" b="b"/>
            <a:pathLst>
              <a:path w="23896963" h="6561708">
                <a:moveTo>
                  <a:pt x="0" y="0"/>
                </a:moveTo>
                <a:lnTo>
                  <a:pt x="23896962" y="0"/>
                </a:lnTo>
                <a:lnTo>
                  <a:pt x="23896962" y="6561708"/>
                </a:lnTo>
                <a:lnTo>
                  <a:pt x="0" y="6561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774040" y="5397238"/>
            <a:ext cx="4299319" cy="4927586"/>
          </a:xfrm>
          <a:custGeom>
            <a:avLst/>
            <a:gdLst/>
            <a:ahLst/>
            <a:cxnLst/>
            <a:rect l="l" t="t" r="r" b="b"/>
            <a:pathLst>
              <a:path w="4299319" h="4927586">
                <a:moveTo>
                  <a:pt x="0" y="0"/>
                </a:moveTo>
                <a:lnTo>
                  <a:pt x="4299319" y="0"/>
                </a:lnTo>
                <a:lnTo>
                  <a:pt x="4299319" y="4927586"/>
                </a:lnTo>
                <a:lnTo>
                  <a:pt x="0" y="4927586"/>
                </a:lnTo>
                <a:lnTo>
                  <a:pt x="0" y="0"/>
                </a:lnTo>
                <a:close/>
              </a:path>
            </a:pathLst>
          </a:custGeom>
          <a:blipFill>
            <a:blip r:embed="rId4"/>
            <a:stretch>
              <a:fillRect/>
            </a:stretch>
          </a:blipFill>
        </p:spPr>
      </p:sp>
      <p:sp>
        <p:nvSpPr>
          <p:cNvPr id="4" name="Freeform 4"/>
          <p:cNvSpPr/>
          <p:nvPr/>
        </p:nvSpPr>
        <p:spPr>
          <a:xfrm>
            <a:off x="-339820" y="5397238"/>
            <a:ext cx="4151491" cy="4927586"/>
          </a:xfrm>
          <a:custGeom>
            <a:avLst/>
            <a:gdLst/>
            <a:ahLst/>
            <a:cxnLst/>
            <a:rect l="l" t="t" r="r" b="b"/>
            <a:pathLst>
              <a:path w="4151491" h="4927586">
                <a:moveTo>
                  <a:pt x="0" y="0"/>
                </a:moveTo>
                <a:lnTo>
                  <a:pt x="4151492" y="0"/>
                </a:lnTo>
                <a:lnTo>
                  <a:pt x="4151492" y="4927586"/>
                </a:lnTo>
                <a:lnTo>
                  <a:pt x="0" y="4927586"/>
                </a:lnTo>
                <a:lnTo>
                  <a:pt x="0" y="0"/>
                </a:lnTo>
                <a:close/>
              </a:path>
            </a:pathLst>
          </a:custGeom>
          <a:blipFill>
            <a:blip r:embed="rId5"/>
            <a:stretch>
              <a:fillRect/>
            </a:stretch>
          </a:blipFill>
        </p:spPr>
      </p:sp>
      <p:sp>
        <p:nvSpPr>
          <p:cNvPr id="5" name="Freeform 5"/>
          <p:cNvSpPr/>
          <p:nvPr/>
        </p:nvSpPr>
        <p:spPr>
          <a:xfrm>
            <a:off x="11247600" y="5397238"/>
            <a:ext cx="3677211" cy="4927586"/>
          </a:xfrm>
          <a:custGeom>
            <a:avLst/>
            <a:gdLst/>
            <a:ahLst/>
            <a:cxnLst/>
            <a:rect l="l" t="t" r="r" b="b"/>
            <a:pathLst>
              <a:path w="3677211" h="4927586">
                <a:moveTo>
                  <a:pt x="0" y="0"/>
                </a:moveTo>
                <a:lnTo>
                  <a:pt x="3677211" y="0"/>
                </a:lnTo>
                <a:lnTo>
                  <a:pt x="3677211" y="4927586"/>
                </a:lnTo>
                <a:lnTo>
                  <a:pt x="0" y="4927586"/>
                </a:lnTo>
                <a:lnTo>
                  <a:pt x="0" y="0"/>
                </a:lnTo>
                <a:close/>
              </a:path>
            </a:pathLst>
          </a:custGeom>
          <a:blipFill>
            <a:blip r:embed="rId6"/>
            <a:stretch>
              <a:fillRect/>
            </a:stretch>
          </a:blipFill>
        </p:spPr>
      </p:sp>
      <p:sp>
        <p:nvSpPr>
          <p:cNvPr id="6" name="Freeform 6"/>
          <p:cNvSpPr/>
          <p:nvPr/>
        </p:nvSpPr>
        <p:spPr>
          <a:xfrm>
            <a:off x="3215362" y="5397238"/>
            <a:ext cx="4484103" cy="4927586"/>
          </a:xfrm>
          <a:custGeom>
            <a:avLst/>
            <a:gdLst/>
            <a:ahLst/>
            <a:cxnLst/>
            <a:rect l="l" t="t" r="r" b="b"/>
            <a:pathLst>
              <a:path w="4484103" h="4927586">
                <a:moveTo>
                  <a:pt x="0" y="0"/>
                </a:moveTo>
                <a:lnTo>
                  <a:pt x="4484103" y="0"/>
                </a:lnTo>
                <a:lnTo>
                  <a:pt x="4484103" y="4927586"/>
                </a:lnTo>
                <a:lnTo>
                  <a:pt x="0" y="4927586"/>
                </a:lnTo>
                <a:lnTo>
                  <a:pt x="0" y="0"/>
                </a:lnTo>
                <a:close/>
              </a:path>
            </a:pathLst>
          </a:custGeom>
          <a:blipFill>
            <a:blip r:embed="rId7"/>
            <a:stretch>
              <a:fillRect/>
            </a:stretch>
          </a:blipFill>
        </p:spPr>
      </p:sp>
      <p:sp>
        <p:nvSpPr>
          <p:cNvPr id="7" name="Freeform 7"/>
          <p:cNvSpPr/>
          <p:nvPr/>
        </p:nvSpPr>
        <p:spPr>
          <a:xfrm>
            <a:off x="7548694" y="5397238"/>
            <a:ext cx="3849677" cy="4927586"/>
          </a:xfrm>
          <a:custGeom>
            <a:avLst/>
            <a:gdLst/>
            <a:ahLst/>
            <a:cxnLst/>
            <a:rect l="l" t="t" r="r" b="b"/>
            <a:pathLst>
              <a:path w="3849677" h="4927586">
                <a:moveTo>
                  <a:pt x="0" y="0"/>
                </a:moveTo>
                <a:lnTo>
                  <a:pt x="3849677" y="0"/>
                </a:lnTo>
                <a:lnTo>
                  <a:pt x="3849677" y="4927586"/>
                </a:lnTo>
                <a:lnTo>
                  <a:pt x="0" y="4927586"/>
                </a:lnTo>
                <a:lnTo>
                  <a:pt x="0" y="0"/>
                </a:lnTo>
                <a:close/>
              </a:path>
            </a:pathLst>
          </a:custGeom>
          <a:blipFill>
            <a:blip r:embed="rId8"/>
            <a:stretch>
              <a:fillRect/>
            </a:stretch>
          </a:blipFill>
        </p:spPr>
      </p:sp>
      <p:sp>
        <p:nvSpPr>
          <p:cNvPr id="8" name="TextBox 8"/>
          <p:cNvSpPr txBox="1"/>
          <p:nvPr/>
        </p:nvSpPr>
        <p:spPr>
          <a:xfrm>
            <a:off x="4201087" y="2143286"/>
            <a:ext cx="9885826" cy="3000214"/>
          </a:xfrm>
          <a:prstGeom prst="rect">
            <a:avLst/>
          </a:prstGeom>
        </p:spPr>
        <p:txBody>
          <a:bodyPr lIns="0" tIns="0" rIns="0" bIns="0" rtlCol="0" anchor="t">
            <a:spAutoFit/>
          </a:bodyPr>
          <a:lstStyle/>
          <a:p>
            <a:pPr algn="ctr">
              <a:lnSpc>
                <a:spcPts val="11752"/>
              </a:lnSpc>
              <a:spcBef>
                <a:spcPct val="0"/>
              </a:spcBef>
            </a:pPr>
            <a:r>
              <a:rPr lang="en-US" sz="8394">
                <a:solidFill>
                  <a:srgbClr val="1A253D"/>
                </a:solidFill>
                <a:latin typeface="Adumu Regular"/>
                <a:ea typeface="Adumu Regular"/>
                <a:cs typeface="Adumu Regular"/>
                <a:sym typeface="Adumu Regular"/>
              </a:rPr>
              <a:t>CLAIMS OF FACT, VALUE, AND POLICY</a:t>
            </a:r>
          </a:p>
        </p:txBody>
      </p:sp>
      <p:sp>
        <p:nvSpPr>
          <p:cNvPr id="9" name="Freeform 9"/>
          <p:cNvSpPr/>
          <p:nvPr/>
        </p:nvSpPr>
        <p:spPr>
          <a:xfrm rot="-130685">
            <a:off x="-742909" y="-479340"/>
            <a:ext cx="19816268" cy="2364957"/>
          </a:xfrm>
          <a:custGeom>
            <a:avLst/>
            <a:gdLst/>
            <a:ahLst/>
            <a:cxnLst/>
            <a:rect l="l" t="t" r="r" b="b"/>
            <a:pathLst>
              <a:path w="19816268" h="2364957">
                <a:moveTo>
                  <a:pt x="0" y="0"/>
                </a:moveTo>
                <a:lnTo>
                  <a:pt x="19816268" y="0"/>
                </a:lnTo>
                <a:lnTo>
                  <a:pt x="19816268" y="2364957"/>
                </a:lnTo>
                <a:lnTo>
                  <a:pt x="0" y="2364957"/>
                </a:lnTo>
                <a:lnTo>
                  <a:pt x="0" y="0"/>
                </a:lnTo>
                <a:close/>
              </a:path>
            </a:pathLst>
          </a:custGeom>
          <a:blipFill>
            <a:blip r:embed="rId2">
              <a:extLst>
                <a:ext uri="{96DAC541-7B7A-43D3-8B79-37D633B846F1}">
                  <asvg:svgBlip xmlns:asvg="http://schemas.microsoft.com/office/drawing/2016/SVG/main" r:embed="rId3"/>
                </a:ext>
              </a:extLst>
            </a:blip>
            <a:stretch>
              <a:fillRect l="-35004" t="-235155" r="-10666"/>
            </a:stretch>
          </a:blipFill>
        </p:spPr>
      </p:sp>
      <p:sp>
        <p:nvSpPr>
          <p:cNvPr id="10" name="TextBox 10"/>
          <p:cNvSpPr txBox="1"/>
          <p:nvPr/>
        </p:nvSpPr>
        <p:spPr>
          <a:xfrm>
            <a:off x="6278076" y="1489510"/>
            <a:ext cx="5731848" cy="572104"/>
          </a:xfrm>
          <a:prstGeom prst="rect">
            <a:avLst/>
          </a:prstGeom>
        </p:spPr>
        <p:txBody>
          <a:bodyPr lIns="0" tIns="0" rIns="0" bIns="0" rtlCol="0" anchor="t">
            <a:spAutoFit/>
          </a:bodyPr>
          <a:lstStyle/>
          <a:p>
            <a:pPr algn="ctr">
              <a:lnSpc>
                <a:spcPts val="4397"/>
              </a:lnSpc>
              <a:spcBef>
                <a:spcPct val="0"/>
              </a:spcBef>
            </a:pPr>
            <a:r>
              <a:rPr lang="en-US" sz="3140" b="1">
                <a:solidFill>
                  <a:srgbClr val="1A253D"/>
                </a:solidFill>
                <a:latin typeface="Anteb Bold"/>
                <a:ea typeface="Anteb Bold"/>
                <a:cs typeface="Anteb Bold"/>
                <a:sym typeface="Anteb Bold"/>
              </a:rPr>
              <a:t>Reading And Writing  Skills 11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33777" y="2011148"/>
            <a:ext cx="10501253" cy="2135676"/>
          </a:xfrm>
          <a:prstGeom prst="rect">
            <a:avLst/>
          </a:prstGeom>
        </p:spPr>
        <p:txBody>
          <a:bodyPr lIns="0" tIns="0" rIns="0" bIns="0" rtlCol="0" anchor="t">
            <a:spAutoFit/>
          </a:bodyPr>
          <a:lstStyle/>
          <a:p>
            <a:pPr algn="just">
              <a:lnSpc>
                <a:spcPts val="5614"/>
              </a:lnSpc>
            </a:pPr>
            <a:r>
              <a:rPr lang="en-US" sz="4010">
                <a:solidFill>
                  <a:srgbClr val="1A253D"/>
                </a:solidFill>
                <a:latin typeface="Anteb"/>
                <a:ea typeface="Anteb"/>
                <a:cs typeface="Anteb"/>
                <a:sym typeface="Anteb"/>
              </a:rPr>
              <a:t>Students should read the assigned text material before the instructor lectures on it.</a:t>
            </a:r>
          </a:p>
          <a:p>
            <a:pPr algn="just">
              <a:lnSpc>
                <a:spcPts val="5614"/>
              </a:lnSpc>
            </a:pPr>
            <a:endParaRPr lang="en-US" sz="4010">
              <a:solidFill>
                <a:srgbClr val="1A253D"/>
              </a:solidFill>
              <a:latin typeface="Anteb"/>
              <a:ea typeface="Anteb"/>
              <a:cs typeface="Anteb"/>
              <a:sym typeface="Anteb"/>
            </a:endParaRPr>
          </a:p>
        </p:txBody>
      </p:sp>
      <p:sp>
        <p:nvSpPr>
          <p:cNvPr id="3" name="Freeform 3"/>
          <p:cNvSpPr/>
          <p:nvPr/>
        </p:nvSpPr>
        <p:spPr>
          <a:xfrm flipH="1">
            <a:off x="-2592196" y="6991095"/>
            <a:ext cx="8971628" cy="4534410"/>
          </a:xfrm>
          <a:custGeom>
            <a:avLst/>
            <a:gdLst/>
            <a:ahLst/>
            <a:cxnLst/>
            <a:rect l="l" t="t" r="r" b="b"/>
            <a:pathLst>
              <a:path w="8971628" h="4534410">
                <a:moveTo>
                  <a:pt x="8971629" y="0"/>
                </a:moveTo>
                <a:lnTo>
                  <a:pt x="0" y="0"/>
                </a:lnTo>
                <a:lnTo>
                  <a:pt x="0" y="4534410"/>
                </a:lnTo>
                <a:lnTo>
                  <a:pt x="8971629" y="4534410"/>
                </a:lnTo>
                <a:lnTo>
                  <a:pt x="8971629"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28700" y="1594879"/>
            <a:ext cx="2724455" cy="2661396"/>
            <a:chOff x="0" y="0"/>
            <a:chExt cx="4828540" cy="4716780"/>
          </a:xfrm>
        </p:grpSpPr>
        <p:sp>
          <p:nvSpPr>
            <p:cNvPr id="5" name="Freeform 5"/>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4"/>
              <a:stretch>
                <a:fillRect l="-23271" r="-23271"/>
              </a:stretch>
            </a:blipFill>
          </p:spPr>
        </p:sp>
      </p:grpSp>
      <p:sp>
        <p:nvSpPr>
          <p:cNvPr id="6" name="Freeform 6"/>
          <p:cNvSpPr/>
          <p:nvPr/>
        </p:nvSpPr>
        <p:spPr>
          <a:xfrm rot="-10800000" flipH="1">
            <a:off x="10857253" y="-672326"/>
            <a:ext cx="8971628" cy="4534410"/>
          </a:xfrm>
          <a:custGeom>
            <a:avLst/>
            <a:gdLst/>
            <a:ahLst/>
            <a:cxnLst/>
            <a:rect l="l" t="t" r="r" b="b"/>
            <a:pathLst>
              <a:path w="8971628" h="4534410">
                <a:moveTo>
                  <a:pt x="8971628" y="0"/>
                </a:moveTo>
                <a:lnTo>
                  <a:pt x="0" y="0"/>
                </a:lnTo>
                <a:lnTo>
                  <a:pt x="0" y="4534410"/>
                </a:lnTo>
                <a:lnTo>
                  <a:pt x="8971628" y="4534410"/>
                </a:lnTo>
                <a:lnTo>
                  <a:pt x="8971628"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2322485" y="3921522"/>
            <a:ext cx="3020582" cy="2950669"/>
            <a:chOff x="0" y="0"/>
            <a:chExt cx="4828540" cy="4716780"/>
          </a:xfrm>
        </p:grpSpPr>
        <p:sp>
          <p:nvSpPr>
            <p:cNvPr id="8" name="Freeform 8"/>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5"/>
              <a:stretch>
                <a:fillRect l="-23133" r="-23133"/>
              </a:stretch>
            </a:blipFill>
          </p:spPr>
        </p:sp>
      </p:grpSp>
      <p:sp>
        <p:nvSpPr>
          <p:cNvPr id="9" name="TextBox 9"/>
          <p:cNvSpPr txBox="1"/>
          <p:nvPr/>
        </p:nvSpPr>
        <p:spPr>
          <a:xfrm>
            <a:off x="3753155" y="4613711"/>
            <a:ext cx="8300479" cy="2135676"/>
          </a:xfrm>
          <a:prstGeom prst="rect">
            <a:avLst/>
          </a:prstGeom>
        </p:spPr>
        <p:txBody>
          <a:bodyPr lIns="0" tIns="0" rIns="0" bIns="0" rtlCol="0" anchor="t">
            <a:spAutoFit/>
          </a:bodyPr>
          <a:lstStyle/>
          <a:p>
            <a:pPr algn="just">
              <a:lnSpc>
                <a:spcPts val="5614"/>
              </a:lnSpc>
            </a:pPr>
            <a:r>
              <a:rPr lang="en-US" sz="4010">
                <a:solidFill>
                  <a:srgbClr val="1A253D"/>
                </a:solidFill>
                <a:latin typeface="Anteb"/>
                <a:ea typeface="Anteb"/>
                <a:cs typeface="Anteb"/>
                <a:sym typeface="Anteb"/>
              </a:rPr>
              <a:t>Marijuana should not be legalized in our country because many individuals will abuse it. </a:t>
            </a:r>
          </a:p>
        </p:txBody>
      </p:sp>
      <p:sp>
        <p:nvSpPr>
          <p:cNvPr id="10" name="TextBox 10"/>
          <p:cNvSpPr txBox="1"/>
          <p:nvPr/>
        </p:nvSpPr>
        <p:spPr>
          <a:xfrm>
            <a:off x="180799" y="342641"/>
            <a:ext cx="5860396" cy="1201620"/>
          </a:xfrm>
          <a:prstGeom prst="rect">
            <a:avLst/>
          </a:prstGeom>
        </p:spPr>
        <p:txBody>
          <a:bodyPr lIns="0" tIns="0" rIns="0" bIns="0" rtlCol="0" anchor="t">
            <a:spAutoFit/>
          </a:bodyPr>
          <a:lstStyle/>
          <a:p>
            <a:pPr marL="0" lvl="0" indent="0" algn="ctr">
              <a:lnSpc>
                <a:spcPts val="9320"/>
              </a:lnSpc>
              <a:spcBef>
                <a:spcPct val="0"/>
              </a:spcBef>
            </a:pPr>
            <a:r>
              <a:rPr lang="en-US" sz="6657">
                <a:solidFill>
                  <a:srgbClr val="1A253D"/>
                </a:solidFill>
                <a:latin typeface="Adumu Regular"/>
                <a:ea typeface="Adumu Regular"/>
                <a:cs typeface="Adumu Regular"/>
                <a:sym typeface="Adumu Regular"/>
              </a:rPr>
              <a:t>EXAMPLES</a:t>
            </a:r>
          </a:p>
        </p:txBody>
      </p:sp>
      <p:sp>
        <p:nvSpPr>
          <p:cNvPr id="11" name="TextBox 11"/>
          <p:cNvSpPr txBox="1"/>
          <p:nvPr/>
        </p:nvSpPr>
        <p:spPr>
          <a:xfrm>
            <a:off x="7194264" y="7605616"/>
            <a:ext cx="9718741" cy="1441563"/>
          </a:xfrm>
          <a:prstGeom prst="rect">
            <a:avLst/>
          </a:prstGeom>
        </p:spPr>
        <p:txBody>
          <a:bodyPr lIns="0" tIns="0" rIns="0" bIns="0" rtlCol="0" anchor="t">
            <a:spAutoFit/>
          </a:bodyPr>
          <a:lstStyle/>
          <a:p>
            <a:pPr algn="just">
              <a:lnSpc>
                <a:spcPts val="5593"/>
              </a:lnSpc>
            </a:pPr>
            <a:r>
              <a:rPr lang="en-US" sz="3995">
                <a:solidFill>
                  <a:srgbClr val="1A253D"/>
                </a:solidFill>
                <a:latin typeface="Anteb"/>
                <a:ea typeface="Anteb"/>
                <a:cs typeface="Anteb"/>
                <a:sym typeface="Anteb"/>
              </a:rPr>
              <a:t>The government must create an effective plan to address the traffic.</a:t>
            </a:r>
          </a:p>
        </p:txBody>
      </p:sp>
      <p:grpSp>
        <p:nvGrpSpPr>
          <p:cNvPr id="12" name="Group 12"/>
          <p:cNvGrpSpPr/>
          <p:nvPr/>
        </p:nvGrpSpPr>
        <p:grpSpPr>
          <a:xfrm>
            <a:off x="4133777" y="7202556"/>
            <a:ext cx="2672767" cy="2610904"/>
            <a:chOff x="0" y="0"/>
            <a:chExt cx="4828540" cy="4716780"/>
          </a:xfrm>
        </p:grpSpPr>
        <p:sp>
          <p:nvSpPr>
            <p:cNvPr id="13" name="Freeform 13"/>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6"/>
              <a:stretch>
                <a:fillRect l="-52502" r="-52502"/>
              </a:stretch>
            </a:blip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4134" y="-695813"/>
            <a:ext cx="19816268" cy="2364957"/>
          </a:xfrm>
          <a:custGeom>
            <a:avLst/>
            <a:gdLst/>
            <a:ahLst/>
            <a:cxnLst/>
            <a:rect l="l" t="t" r="r" b="b"/>
            <a:pathLst>
              <a:path w="19816268" h="2364957">
                <a:moveTo>
                  <a:pt x="0" y="0"/>
                </a:moveTo>
                <a:lnTo>
                  <a:pt x="19816268" y="0"/>
                </a:lnTo>
                <a:lnTo>
                  <a:pt x="19816268" y="2364957"/>
                </a:lnTo>
                <a:lnTo>
                  <a:pt x="0" y="2364957"/>
                </a:lnTo>
                <a:lnTo>
                  <a:pt x="0" y="0"/>
                </a:lnTo>
                <a:close/>
              </a:path>
            </a:pathLst>
          </a:custGeom>
          <a:blipFill>
            <a:blip r:embed="rId2">
              <a:extLst>
                <a:ext uri="{96DAC541-7B7A-43D3-8B79-37D633B846F1}">
                  <asvg:svgBlip xmlns:asvg="http://schemas.microsoft.com/office/drawing/2016/SVG/main" r:embed="rId3"/>
                </a:ext>
              </a:extLst>
            </a:blip>
            <a:stretch>
              <a:fillRect l="-35004" t="-235155" r="-10666"/>
            </a:stretch>
          </a:blipFill>
        </p:spPr>
      </p:sp>
      <p:sp>
        <p:nvSpPr>
          <p:cNvPr id="3" name="Freeform 3"/>
          <p:cNvSpPr/>
          <p:nvPr/>
        </p:nvSpPr>
        <p:spPr>
          <a:xfrm flipV="1">
            <a:off x="-764134" y="8617856"/>
            <a:ext cx="19816268" cy="2364957"/>
          </a:xfrm>
          <a:custGeom>
            <a:avLst/>
            <a:gdLst/>
            <a:ahLst/>
            <a:cxnLst/>
            <a:rect l="l" t="t" r="r" b="b"/>
            <a:pathLst>
              <a:path w="19816268" h="2364957">
                <a:moveTo>
                  <a:pt x="0" y="2364957"/>
                </a:moveTo>
                <a:lnTo>
                  <a:pt x="19816268" y="2364957"/>
                </a:lnTo>
                <a:lnTo>
                  <a:pt x="19816268" y="0"/>
                </a:lnTo>
                <a:lnTo>
                  <a:pt x="0" y="0"/>
                </a:lnTo>
                <a:lnTo>
                  <a:pt x="0" y="2364957"/>
                </a:lnTo>
                <a:close/>
              </a:path>
            </a:pathLst>
          </a:custGeom>
          <a:blipFill>
            <a:blip r:embed="rId2">
              <a:extLst>
                <a:ext uri="{96DAC541-7B7A-43D3-8B79-37D633B846F1}">
                  <asvg:svgBlip xmlns:asvg="http://schemas.microsoft.com/office/drawing/2016/SVG/main" r:embed="rId3"/>
                </a:ext>
              </a:extLst>
            </a:blip>
            <a:stretch>
              <a:fillRect l="-35004" t="-235155" r="-10666"/>
            </a:stretch>
          </a:blipFill>
        </p:spPr>
      </p:sp>
      <p:sp>
        <p:nvSpPr>
          <p:cNvPr id="4" name="Freeform 4"/>
          <p:cNvSpPr/>
          <p:nvPr/>
        </p:nvSpPr>
        <p:spPr>
          <a:xfrm>
            <a:off x="2185488" y="3106598"/>
            <a:ext cx="1141959" cy="1094853"/>
          </a:xfrm>
          <a:custGeom>
            <a:avLst/>
            <a:gdLst/>
            <a:ahLst/>
            <a:cxnLst/>
            <a:rect l="l" t="t" r="r" b="b"/>
            <a:pathLst>
              <a:path w="1141959" h="1094853">
                <a:moveTo>
                  <a:pt x="0" y="0"/>
                </a:moveTo>
                <a:lnTo>
                  <a:pt x="1141958" y="0"/>
                </a:lnTo>
                <a:lnTo>
                  <a:pt x="1141958" y="1094853"/>
                </a:lnTo>
                <a:lnTo>
                  <a:pt x="0" y="10948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256773" y="7452932"/>
            <a:ext cx="1214517" cy="1164925"/>
          </a:xfrm>
          <a:custGeom>
            <a:avLst/>
            <a:gdLst/>
            <a:ahLst/>
            <a:cxnLst/>
            <a:rect l="l" t="t" r="r" b="b"/>
            <a:pathLst>
              <a:path w="1214517" h="1164925">
                <a:moveTo>
                  <a:pt x="0" y="0"/>
                </a:moveTo>
                <a:lnTo>
                  <a:pt x="1214517" y="0"/>
                </a:lnTo>
                <a:lnTo>
                  <a:pt x="1214517" y="1164924"/>
                </a:lnTo>
                <a:lnTo>
                  <a:pt x="0" y="11649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185488" y="4514923"/>
            <a:ext cx="1203010" cy="1153887"/>
          </a:xfrm>
          <a:custGeom>
            <a:avLst/>
            <a:gdLst/>
            <a:ahLst/>
            <a:cxnLst/>
            <a:rect l="l" t="t" r="r" b="b"/>
            <a:pathLst>
              <a:path w="1203010" h="1153887">
                <a:moveTo>
                  <a:pt x="0" y="0"/>
                </a:moveTo>
                <a:lnTo>
                  <a:pt x="1203009" y="0"/>
                </a:lnTo>
                <a:lnTo>
                  <a:pt x="1203009" y="1153887"/>
                </a:lnTo>
                <a:lnTo>
                  <a:pt x="0" y="11538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1038595" y="1440544"/>
            <a:ext cx="16220705" cy="1403021"/>
          </a:xfrm>
          <a:prstGeom prst="rect">
            <a:avLst/>
          </a:prstGeom>
        </p:spPr>
        <p:txBody>
          <a:bodyPr lIns="0" tIns="0" rIns="0" bIns="0" rtlCol="0" anchor="t">
            <a:spAutoFit/>
          </a:bodyPr>
          <a:lstStyle/>
          <a:p>
            <a:pPr marL="0" lvl="0" indent="0" algn="l">
              <a:lnSpc>
                <a:spcPts val="10810"/>
              </a:lnSpc>
              <a:spcBef>
                <a:spcPct val="0"/>
              </a:spcBef>
            </a:pPr>
            <a:r>
              <a:rPr lang="en-US" sz="7721">
                <a:solidFill>
                  <a:srgbClr val="1A253D"/>
                </a:solidFill>
                <a:latin typeface="Adumu Regular"/>
                <a:ea typeface="Adumu Regular"/>
                <a:cs typeface="Adumu Regular"/>
                <a:sym typeface="Adumu Regular"/>
              </a:rPr>
              <a:t>CHARACTERISTICS OF A GOOD CLAIM</a:t>
            </a:r>
          </a:p>
        </p:txBody>
      </p:sp>
      <p:sp>
        <p:nvSpPr>
          <p:cNvPr id="8" name="TextBox 8"/>
          <p:cNvSpPr txBox="1"/>
          <p:nvPr/>
        </p:nvSpPr>
        <p:spPr>
          <a:xfrm>
            <a:off x="3790113" y="3175375"/>
            <a:ext cx="12312399" cy="874467"/>
          </a:xfrm>
          <a:prstGeom prst="rect">
            <a:avLst/>
          </a:prstGeom>
        </p:spPr>
        <p:txBody>
          <a:bodyPr lIns="0" tIns="0" rIns="0" bIns="0" rtlCol="0" anchor="t">
            <a:spAutoFit/>
          </a:bodyPr>
          <a:lstStyle/>
          <a:p>
            <a:pPr algn="just">
              <a:lnSpc>
                <a:spcPts val="6672"/>
              </a:lnSpc>
            </a:pPr>
            <a:r>
              <a:rPr lang="en-US" sz="4766">
                <a:solidFill>
                  <a:srgbClr val="1A253D"/>
                </a:solidFill>
                <a:latin typeface="Anteb"/>
                <a:ea typeface="Anteb"/>
                <a:cs typeface="Anteb"/>
                <a:sym typeface="Anteb"/>
              </a:rPr>
              <a:t>A claim should be argumentative and debatable. </a:t>
            </a:r>
          </a:p>
        </p:txBody>
      </p:sp>
      <p:sp>
        <p:nvSpPr>
          <p:cNvPr id="9" name="Freeform 9"/>
          <p:cNvSpPr/>
          <p:nvPr/>
        </p:nvSpPr>
        <p:spPr>
          <a:xfrm>
            <a:off x="2246539" y="5985573"/>
            <a:ext cx="1203010" cy="1153887"/>
          </a:xfrm>
          <a:custGeom>
            <a:avLst/>
            <a:gdLst/>
            <a:ahLst/>
            <a:cxnLst/>
            <a:rect l="l" t="t" r="r" b="b"/>
            <a:pathLst>
              <a:path w="1203010" h="1153887">
                <a:moveTo>
                  <a:pt x="0" y="0"/>
                </a:moveTo>
                <a:lnTo>
                  <a:pt x="1203009" y="0"/>
                </a:lnTo>
                <a:lnTo>
                  <a:pt x="1203009" y="1153887"/>
                </a:lnTo>
                <a:lnTo>
                  <a:pt x="0" y="11538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3790113" y="4578433"/>
            <a:ext cx="12312399" cy="874467"/>
          </a:xfrm>
          <a:prstGeom prst="rect">
            <a:avLst/>
          </a:prstGeom>
        </p:spPr>
        <p:txBody>
          <a:bodyPr lIns="0" tIns="0" rIns="0" bIns="0" rtlCol="0" anchor="t">
            <a:spAutoFit/>
          </a:bodyPr>
          <a:lstStyle/>
          <a:p>
            <a:pPr algn="just">
              <a:lnSpc>
                <a:spcPts val="6672"/>
              </a:lnSpc>
            </a:pPr>
            <a:r>
              <a:rPr lang="en-US" sz="4766">
                <a:solidFill>
                  <a:srgbClr val="1A253D"/>
                </a:solidFill>
                <a:latin typeface="Anteb"/>
                <a:ea typeface="Anteb"/>
                <a:cs typeface="Anteb"/>
                <a:sym typeface="Anteb"/>
              </a:rPr>
              <a:t>A claim should be specific and and focused.</a:t>
            </a:r>
          </a:p>
        </p:txBody>
      </p:sp>
      <p:sp>
        <p:nvSpPr>
          <p:cNvPr id="11" name="TextBox 11"/>
          <p:cNvSpPr txBox="1"/>
          <p:nvPr/>
        </p:nvSpPr>
        <p:spPr>
          <a:xfrm>
            <a:off x="3790113" y="6136262"/>
            <a:ext cx="12312399" cy="874467"/>
          </a:xfrm>
          <a:prstGeom prst="rect">
            <a:avLst/>
          </a:prstGeom>
        </p:spPr>
        <p:txBody>
          <a:bodyPr lIns="0" tIns="0" rIns="0" bIns="0" rtlCol="0" anchor="t">
            <a:spAutoFit/>
          </a:bodyPr>
          <a:lstStyle/>
          <a:p>
            <a:pPr algn="just">
              <a:lnSpc>
                <a:spcPts val="6672"/>
              </a:lnSpc>
            </a:pPr>
            <a:r>
              <a:rPr lang="en-US" sz="4766">
                <a:solidFill>
                  <a:srgbClr val="1A253D"/>
                </a:solidFill>
                <a:latin typeface="Anteb"/>
                <a:ea typeface="Anteb"/>
                <a:cs typeface="Anteb"/>
                <a:sym typeface="Anteb"/>
              </a:rPr>
              <a:t>A claim should be engaging and interesting.</a:t>
            </a:r>
          </a:p>
        </p:txBody>
      </p:sp>
      <p:sp>
        <p:nvSpPr>
          <p:cNvPr id="12" name="TextBox 12"/>
          <p:cNvSpPr txBox="1"/>
          <p:nvPr/>
        </p:nvSpPr>
        <p:spPr>
          <a:xfrm>
            <a:off x="3790113" y="7690652"/>
            <a:ext cx="6805453" cy="874467"/>
          </a:xfrm>
          <a:prstGeom prst="rect">
            <a:avLst/>
          </a:prstGeom>
        </p:spPr>
        <p:txBody>
          <a:bodyPr lIns="0" tIns="0" rIns="0" bIns="0" rtlCol="0" anchor="t">
            <a:spAutoFit/>
          </a:bodyPr>
          <a:lstStyle/>
          <a:p>
            <a:pPr algn="just">
              <a:lnSpc>
                <a:spcPts val="6672"/>
              </a:lnSpc>
            </a:pPr>
            <a:r>
              <a:rPr lang="en-US" sz="4766">
                <a:solidFill>
                  <a:srgbClr val="1A253D"/>
                </a:solidFill>
                <a:latin typeface="Anteb"/>
                <a:ea typeface="Anteb"/>
                <a:cs typeface="Anteb"/>
                <a:sym typeface="Anteb"/>
              </a:rPr>
              <a:t>A claim should be logical.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4134" y="-695813"/>
            <a:ext cx="19816268" cy="2364957"/>
          </a:xfrm>
          <a:custGeom>
            <a:avLst/>
            <a:gdLst/>
            <a:ahLst/>
            <a:cxnLst/>
            <a:rect l="l" t="t" r="r" b="b"/>
            <a:pathLst>
              <a:path w="19816268" h="2364957">
                <a:moveTo>
                  <a:pt x="0" y="0"/>
                </a:moveTo>
                <a:lnTo>
                  <a:pt x="19816268" y="0"/>
                </a:lnTo>
                <a:lnTo>
                  <a:pt x="19816268" y="2364957"/>
                </a:lnTo>
                <a:lnTo>
                  <a:pt x="0" y="2364957"/>
                </a:lnTo>
                <a:lnTo>
                  <a:pt x="0" y="0"/>
                </a:lnTo>
                <a:close/>
              </a:path>
            </a:pathLst>
          </a:custGeom>
          <a:blipFill>
            <a:blip r:embed="rId2">
              <a:extLst>
                <a:ext uri="{96DAC541-7B7A-43D3-8B79-37D633B846F1}">
                  <asvg:svgBlip xmlns:asvg="http://schemas.microsoft.com/office/drawing/2016/SVG/main" r:embed="rId3"/>
                </a:ext>
              </a:extLst>
            </a:blip>
            <a:stretch>
              <a:fillRect l="-35004" t="-235155" r="-10666"/>
            </a:stretch>
          </a:blipFill>
        </p:spPr>
      </p:sp>
      <p:sp>
        <p:nvSpPr>
          <p:cNvPr id="3" name="Freeform 3"/>
          <p:cNvSpPr/>
          <p:nvPr/>
        </p:nvSpPr>
        <p:spPr>
          <a:xfrm flipV="1">
            <a:off x="-764134" y="8617856"/>
            <a:ext cx="19816268" cy="2364957"/>
          </a:xfrm>
          <a:custGeom>
            <a:avLst/>
            <a:gdLst/>
            <a:ahLst/>
            <a:cxnLst/>
            <a:rect l="l" t="t" r="r" b="b"/>
            <a:pathLst>
              <a:path w="19816268" h="2364957">
                <a:moveTo>
                  <a:pt x="0" y="2364957"/>
                </a:moveTo>
                <a:lnTo>
                  <a:pt x="19816268" y="2364957"/>
                </a:lnTo>
                <a:lnTo>
                  <a:pt x="19816268" y="0"/>
                </a:lnTo>
                <a:lnTo>
                  <a:pt x="0" y="0"/>
                </a:lnTo>
                <a:lnTo>
                  <a:pt x="0" y="2364957"/>
                </a:lnTo>
                <a:close/>
              </a:path>
            </a:pathLst>
          </a:custGeom>
          <a:blipFill>
            <a:blip r:embed="rId2">
              <a:extLst>
                <a:ext uri="{96DAC541-7B7A-43D3-8B79-37D633B846F1}">
                  <asvg:svgBlip xmlns:asvg="http://schemas.microsoft.com/office/drawing/2016/SVG/main" r:embed="rId3"/>
                </a:ext>
              </a:extLst>
            </a:blip>
            <a:stretch>
              <a:fillRect l="-35004" t="-235155" r="-10666"/>
            </a:stretch>
          </a:blipFill>
        </p:spPr>
      </p:sp>
      <p:sp>
        <p:nvSpPr>
          <p:cNvPr id="4" name="Freeform 4"/>
          <p:cNvSpPr/>
          <p:nvPr/>
        </p:nvSpPr>
        <p:spPr>
          <a:xfrm>
            <a:off x="2742932" y="2679792"/>
            <a:ext cx="1270950" cy="1422042"/>
          </a:xfrm>
          <a:custGeom>
            <a:avLst/>
            <a:gdLst/>
            <a:ahLst/>
            <a:cxnLst/>
            <a:rect l="l" t="t" r="r" b="b"/>
            <a:pathLst>
              <a:path w="1270950" h="1422042">
                <a:moveTo>
                  <a:pt x="0" y="0"/>
                </a:moveTo>
                <a:lnTo>
                  <a:pt x="1270950" y="0"/>
                </a:lnTo>
                <a:lnTo>
                  <a:pt x="1270950" y="1422042"/>
                </a:lnTo>
                <a:lnTo>
                  <a:pt x="0" y="14220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600648" y="4982991"/>
            <a:ext cx="1555518" cy="1575208"/>
          </a:xfrm>
          <a:custGeom>
            <a:avLst/>
            <a:gdLst/>
            <a:ahLst/>
            <a:cxnLst/>
            <a:rect l="l" t="t" r="r" b="b"/>
            <a:pathLst>
              <a:path w="1555518" h="1575208">
                <a:moveTo>
                  <a:pt x="0" y="0"/>
                </a:moveTo>
                <a:lnTo>
                  <a:pt x="1555518" y="0"/>
                </a:lnTo>
                <a:lnTo>
                  <a:pt x="1555518" y="1575208"/>
                </a:lnTo>
                <a:lnTo>
                  <a:pt x="0" y="15752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626736" y="7131136"/>
            <a:ext cx="1219870" cy="1476393"/>
          </a:xfrm>
          <a:custGeom>
            <a:avLst/>
            <a:gdLst/>
            <a:ahLst/>
            <a:cxnLst/>
            <a:rect l="l" t="t" r="r" b="b"/>
            <a:pathLst>
              <a:path w="1219870" h="1476393">
                <a:moveTo>
                  <a:pt x="0" y="0"/>
                </a:moveTo>
                <a:lnTo>
                  <a:pt x="1219870" y="0"/>
                </a:lnTo>
                <a:lnTo>
                  <a:pt x="1219870" y="1476393"/>
                </a:lnTo>
                <a:lnTo>
                  <a:pt x="0" y="147639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5388467" y="1145750"/>
            <a:ext cx="7511066" cy="1534043"/>
          </a:xfrm>
          <a:prstGeom prst="rect">
            <a:avLst/>
          </a:prstGeom>
        </p:spPr>
        <p:txBody>
          <a:bodyPr lIns="0" tIns="0" rIns="0" bIns="0" rtlCol="0" anchor="t">
            <a:spAutoFit/>
          </a:bodyPr>
          <a:lstStyle/>
          <a:p>
            <a:pPr marL="0" lvl="0" indent="0" algn="ctr">
              <a:lnSpc>
                <a:spcPts val="11945"/>
              </a:lnSpc>
              <a:spcBef>
                <a:spcPct val="0"/>
              </a:spcBef>
            </a:pPr>
            <a:r>
              <a:rPr lang="en-US" sz="8532">
                <a:solidFill>
                  <a:srgbClr val="1A253D"/>
                </a:solidFill>
                <a:latin typeface="Adumu Regular"/>
                <a:ea typeface="Adumu Regular"/>
                <a:cs typeface="Adumu Regular"/>
                <a:sym typeface="Adumu Regular"/>
              </a:rPr>
              <a:t>REMEMBER</a:t>
            </a:r>
          </a:p>
        </p:txBody>
      </p:sp>
      <p:sp>
        <p:nvSpPr>
          <p:cNvPr id="8" name="TextBox 8"/>
          <p:cNvSpPr txBox="1"/>
          <p:nvPr/>
        </p:nvSpPr>
        <p:spPr>
          <a:xfrm>
            <a:off x="4615439" y="2642820"/>
            <a:ext cx="11071913" cy="1655316"/>
          </a:xfrm>
          <a:prstGeom prst="rect">
            <a:avLst/>
          </a:prstGeom>
        </p:spPr>
        <p:txBody>
          <a:bodyPr lIns="0" tIns="0" rIns="0" bIns="0" rtlCol="0" anchor="t">
            <a:spAutoFit/>
          </a:bodyPr>
          <a:lstStyle/>
          <a:p>
            <a:pPr algn="just">
              <a:lnSpc>
                <a:spcPts val="4381"/>
              </a:lnSpc>
            </a:pPr>
            <a:r>
              <a:rPr lang="en-US" sz="3129">
                <a:solidFill>
                  <a:srgbClr val="1A253D"/>
                </a:solidFill>
                <a:latin typeface="Anteb"/>
                <a:ea typeface="Anteb"/>
                <a:cs typeface="Anteb"/>
                <a:sym typeface="Anteb"/>
              </a:rPr>
              <a:t>Claims of fact are quantifiable statements that focus on the accuracy, correctness or validity of such statements and can be verified using some objective evidence.</a:t>
            </a:r>
          </a:p>
        </p:txBody>
      </p:sp>
      <p:sp>
        <p:nvSpPr>
          <p:cNvPr id="9" name="TextBox 9"/>
          <p:cNvSpPr txBox="1"/>
          <p:nvPr/>
        </p:nvSpPr>
        <p:spPr>
          <a:xfrm>
            <a:off x="4615439" y="5195393"/>
            <a:ext cx="11071913" cy="1108796"/>
          </a:xfrm>
          <a:prstGeom prst="rect">
            <a:avLst/>
          </a:prstGeom>
        </p:spPr>
        <p:txBody>
          <a:bodyPr lIns="0" tIns="0" rIns="0" bIns="0" rtlCol="0" anchor="t">
            <a:spAutoFit/>
          </a:bodyPr>
          <a:lstStyle/>
          <a:p>
            <a:pPr algn="just">
              <a:lnSpc>
                <a:spcPts val="4381"/>
              </a:lnSpc>
            </a:pPr>
            <a:r>
              <a:rPr lang="en-US" sz="3129">
                <a:solidFill>
                  <a:srgbClr val="1A253D"/>
                </a:solidFill>
                <a:latin typeface="Anteb"/>
                <a:ea typeface="Anteb"/>
                <a:cs typeface="Anteb"/>
                <a:sym typeface="Anteb"/>
              </a:rPr>
              <a:t>Claims of value are qualitative statements that focus on judgments made about the environment and invite comparisons.</a:t>
            </a:r>
          </a:p>
        </p:txBody>
      </p:sp>
      <p:sp>
        <p:nvSpPr>
          <p:cNvPr id="10" name="TextBox 10"/>
          <p:cNvSpPr txBox="1"/>
          <p:nvPr/>
        </p:nvSpPr>
        <p:spPr>
          <a:xfrm>
            <a:off x="4615439" y="7201445"/>
            <a:ext cx="11071913" cy="1655316"/>
          </a:xfrm>
          <a:prstGeom prst="rect">
            <a:avLst/>
          </a:prstGeom>
        </p:spPr>
        <p:txBody>
          <a:bodyPr lIns="0" tIns="0" rIns="0" bIns="0" rtlCol="0" anchor="t">
            <a:spAutoFit/>
          </a:bodyPr>
          <a:lstStyle/>
          <a:p>
            <a:pPr algn="just">
              <a:lnSpc>
                <a:spcPts val="4381"/>
              </a:lnSpc>
            </a:pPr>
            <a:r>
              <a:rPr lang="en-US" sz="3129">
                <a:solidFill>
                  <a:srgbClr val="1A253D"/>
                </a:solidFill>
                <a:latin typeface="Anteb"/>
                <a:ea typeface="Anteb"/>
                <a:cs typeface="Anteb"/>
                <a:sym typeface="Anteb"/>
              </a:rPr>
              <a:t>Claims of policy are statements that focus on actions that should be taken to change the status quo.</a:t>
            </a:r>
          </a:p>
          <a:p>
            <a:pPr algn="just">
              <a:lnSpc>
                <a:spcPts val="4381"/>
              </a:lnSpc>
            </a:pPr>
            <a:endParaRPr lang="en-US" sz="3129">
              <a:solidFill>
                <a:srgbClr val="1A253D"/>
              </a:solidFill>
              <a:latin typeface="Anteb"/>
              <a:ea typeface="Anteb"/>
              <a:cs typeface="Anteb"/>
              <a:sym typeface="Anteb"/>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883474" y="9104522"/>
            <a:ext cx="19816268" cy="2364957"/>
          </a:xfrm>
          <a:custGeom>
            <a:avLst/>
            <a:gdLst/>
            <a:ahLst/>
            <a:cxnLst/>
            <a:rect l="l" t="t" r="r" b="b"/>
            <a:pathLst>
              <a:path w="19816268" h="2364957">
                <a:moveTo>
                  <a:pt x="0" y="2364956"/>
                </a:moveTo>
                <a:lnTo>
                  <a:pt x="19816268" y="2364956"/>
                </a:lnTo>
                <a:lnTo>
                  <a:pt x="19816268" y="0"/>
                </a:lnTo>
                <a:lnTo>
                  <a:pt x="0" y="0"/>
                </a:lnTo>
                <a:lnTo>
                  <a:pt x="0" y="2364956"/>
                </a:lnTo>
                <a:close/>
              </a:path>
            </a:pathLst>
          </a:custGeom>
          <a:blipFill>
            <a:blip r:embed="rId2">
              <a:extLst>
                <a:ext uri="{96DAC541-7B7A-43D3-8B79-37D633B846F1}">
                  <asvg:svgBlip xmlns:asvg="http://schemas.microsoft.com/office/drawing/2016/SVG/main" r:embed="rId3"/>
                </a:ext>
              </a:extLst>
            </a:blip>
            <a:stretch>
              <a:fillRect l="-35004" t="-235155" r="-10666"/>
            </a:stretch>
          </a:blipFill>
        </p:spPr>
      </p:sp>
      <p:sp>
        <p:nvSpPr>
          <p:cNvPr id="3" name="Freeform 3"/>
          <p:cNvSpPr/>
          <p:nvPr/>
        </p:nvSpPr>
        <p:spPr>
          <a:xfrm rot="-10800000" flipH="1">
            <a:off x="11765890" y="-899485"/>
            <a:ext cx="8971628" cy="4534410"/>
          </a:xfrm>
          <a:custGeom>
            <a:avLst/>
            <a:gdLst/>
            <a:ahLst/>
            <a:cxnLst/>
            <a:rect l="l" t="t" r="r" b="b"/>
            <a:pathLst>
              <a:path w="8971628" h="4534410">
                <a:moveTo>
                  <a:pt x="8971628" y="0"/>
                </a:moveTo>
                <a:lnTo>
                  <a:pt x="0" y="0"/>
                </a:lnTo>
                <a:lnTo>
                  <a:pt x="0" y="4534410"/>
                </a:lnTo>
                <a:lnTo>
                  <a:pt x="8971628" y="4534410"/>
                </a:lnTo>
                <a:lnTo>
                  <a:pt x="897162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547662" y="790575"/>
            <a:ext cx="8224995" cy="1534043"/>
          </a:xfrm>
          <a:prstGeom prst="rect">
            <a:avLst/>
          </a:prstGeom>
        </p:spPr>
        <p:txBody>
          <a:bodyPr lIns="0" tIns="0" rIns="0" bIns="0" rtlCol="0" anchor="t">
            <a:spAutoFit/>
          </a:bodyPr>
          <a:lstStyle/>
          <a:p>
            <a:pPr marL="0" lvl="0" indent="0" algn="ctr">
              <a:lnSpc>
                <a:spcPts val="11945"/>
              </a:lnSpc>
              <a:spcBef>
                <a:spcPct val="0"/>
              </a:spcBef>
            </a:pPr>
            <a:r>
              <a:rPr lang="en-US" sz="8532">
                <a:solidFill>
                  <a:srgbClr val="1A253D"/>
                </a:solidFill>
                <a:latin typeface="Adumu Regular"/>
                <a:ea typeface="Adumu Regular"/>
                <a:cs typeface="Adumu Regular"/>
                <a:sym typeface="Adumu Regular"/>
              </a:rPr>
              <a:t>GROUP ACTIVITY</a:t>
            </a:r>
          </a:p>
        </p:txBody>
      </p:sp>
      <p:sp>
        <p:nvSpPr>
          <p:cNvPr id="5" name="TextBox 5"/>
          <p:cNvSpPr txBox="1"/>
          <p:nvPr/>
        </p:nvSpPr>
        <p:spPr>
          <a:xfrm>
            <a:off x="1343195" y="2898247"/>
            <a:ext cx="15916105" cy="7299087"/>
          </a:xfrm>
          <a:prstGeom prst="rect">
            <a:avLst/>
          </a:prstGeom>
        </p:spPr>
        <p:txBody>
          <a:bodyPr lIns="0" tIns="0" rIns="0" bIns="0" rtlCol="0" anchor="t">
            <a:spAutoFit/>
          </a:bodyPr>
          <a:lstStyle/>
          <a:p>
            <a:pPr algn="just">
              <a:lnSpc>
                <a:spcPts val="8238"/>
              </a:lnSpc>
            </a:pPr>
            <a:r>
              <a:rPr lang="en-US" sz="5884" b="1">
                <a:solidFill>
                  <a:srgbClr val="1A253D"/>
                </a:solidFill>
                <a:latin typeface="Anteb Bold"/>
                <a:ea typeface="Anteb Bold"/>
                <a:cs typeface="Anteb Bold"/>
                <a:sym typeface="Anteb Bold"/>
              </a:rPr>
              <a:t>Instruction: </a:t>
            </a:r>
            <a:r>
              <a:rPr lang="en-US" sz="5884">
                <a:solidFill>
                  <a:srgbClr val="1A253D"/>
                </a:solidFill>
                <a:latin typeface="Anteb"/>
                <a:ea typeface="Anteb"/>
                <a:cs typeface="Anteb"/>
                <a:sym typeface="Anteb"/>
              </a:rPr>
              <a:t>The teacher will divide the class into four groups. Each group needs one representative to choose between the four envelopes. Based on the topic and the image provided, each group will be given 2 minutes to write their sentences according to the types of claims they will pick.</a:t>
            </a:r>
          </a:p>
          <a:p>
            <a:pPr algn="just">
              <a:lnSpc>
                <a:spcPts val="8238"/>
              </a:lnSpc>
            </a:pPr>
            <a:endParaRPr lang="en-US" sz="5884">
              <a:solidFill>
                <a:srgbClr val="1A253D"/>
              </a:solidFill>
              <a:latin typeface="Anteb"/>
              <a:ea typeface="Anteb"/>
              <a:cs typeface="Anteb"/>
              <a:sym typeface="Anteb"/>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883474" y="9104522"/>
            <a:ext cx="19816268" cy="2364957"/>
          </a:xfrm>
          <a:custGeom>
            <a:avLst/>
            <a:gdLst/>
            <a:ahLst/>
            <a:cxnLst/>
            <a:rect l="l" t="t" r="r" b="b"/>
            <a:pathLst>
              <a:path w="19816268" h="2364957">
                <a:moveTo>
                  <a:pt x="0" y="2364956"/>
                </a:moveTo>
                <a:lnTo>
                  <a:pt x="19816268" y="2364956"/>
                </a:lnTo>
                <a:lnTo>
                  <a:pt x="19816268" y="0"/>
                </a:lnTo>
                <a:lnTo>
                  <a:pt x="0" y="0"/>
                </a:lnTo>
                <a:lnTo>
                  <a:pt x="0" y="2364956"/>
                </a:lnTo>
                <a:close/>
              </a:path>
            </a:pathLst>
          </a:custGeom>
          <a:blipFill>
            <a:blip r:embed="rId2">
              <a:extLst>
                <a:ext uri="{96DAC541-7B7A-43D3-8B79-37D633B846F1}">
                  <asvg:svgBlip xmlns:asvg="http://schemas.microsoft.com/office/drawing/2016/SVG/main" r:embed="rId3"/>
                </a:ext>
              </a:extLst>
            </a:blip>
            <a:stretch>
              <a:fillRect l="-35004" t="-235155" r="-10666"/>
            </a:stretch>
          </a:blipFill>
        </p:spPr>
      </p:sp>
      <p:sp>
        <p:nvSpPr>
          <p:cNvPr id="3" name="Freeform 3"/>
          <p:cNvSpPr/>
          <p:nvPr/>
        </p:nvSpPr>
        <p:spPr>
          <a:xfrm rot="-10800000" flipH="1">
            <a:off x="11765890" y="-899485"/>
            <a:ext cx="8971628" cy="4534410"/>
          </a:xfrm>
          <a:custGeom>
            <a:avLst/>
            <a:gdLst/>
            <a:ahLst/>
            <a:cxnLst/>
            <a:rect l="l" t="t" r="r" b="b"/>
            <a:pathLst>
              <a:path w="8971628" h="4534410">
                <a:moveTo>
                  <a:pt x="8971628" y="0"/>
                </a:moveTo>
                <a:lnTo>
                  <a:pt x="0" y="0"/>
                </a:lnTo>
                <a:lnTo>
                  <a:pt x="0" y="4534410"/>
                </a:lnTo>
                <a:lnTo>
                  <a:pt x="8971628" y="4534410"/>
                </a:lnTo>
                <a:lnTo>
                  <a:pt x="897162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547662" y="790575"/>
            <a:ext cx="8224995" cy="1534043"/>
          </a:xfrm>
          <a:prstGeom prst="rect">
            <a:avLst/>
          </a:prstGeom>
        </p:spPr>
        <p:txBody>
          <a:bodyPr lIns="0" tIns="0" rIns="0" bIns="0" rtlCol="0" anchor="t">
            <a:spAutoFit/>
          </a:bodyPr>
          <a:lstStyle/>
          <a:p>
            <a:pPr marL="0" lvl="0" indent="0" algn="ctr">
              <a:lnSpc>
                <a:spcPts val="11945"/>
              </a:lnSpc>
              <a:spcBef>
                <a:spcPct val="0"/>
              </a:spcBef>
            </a:pPr>
            <a:r>
              <a:rPr lang="en-US" sz="8532">
                <a:solidFill>
                  <a:srgbClr val="1A253D"/>
                </a:solidFill>
                <a:latin typeface="Adumu Regular"/>
                <a:ea typeface="Adumu Regular"/>
                <a:cs typeface="Adumu Regular"/>
                <a:sym typeface="Adumu Regular"/>
              </a:rPr>
              <a:t>SEATWORK NO. 1</a:t>
            </a:r>
          </a:p>
        </p:txBody>
      </p:sp>
      <p:sp>
        <p:nvSpPr>
          <p:cNvPr id="5" name="TextBox 5"/>
          <p:cNvSpPr txBox="1"/>
          <p:nvPr/>
        </p:nvSpPr>
        <p:spPr>
          <a:xfrm>
            <a:off x="1343195" y="2898247"/>
            <a:ext cx="15526824" cy="5231051"/>
          </a:xfrm>
          <a:prstGeom prst="rect">
            <a:avLst/>
          </a:prstGeom>
        </p:spPr>
        <p:txBody>
          <a:bodyPr lIns="0" tIns="0" rIns="0" bIns="0" rtlCol="0" anchor="t">
            <a:spAutoFit/>
          </a:bodyPr>
          <a:lstStyle/>
          <a:p>
            <a:pPr algn="just">
              <a:lnSpc>
                <a:spcPts val="8238"/>
              </a:lnSpc>
            </a:pPr>
            <a:r>
              <a:rPr lang="en-US" sz="5884" b="1">
                <a:solidFill>
                  <a:srgbClr val="1A253D"/>
                </a:solidFill>
                <a:latin typeface="Anteb Bold"/>
                <a:ea typeface="Anteb Bold"/>
                <a:cs typeface="Anteb Bold"/>
                <a:sym typeface="Anteb Bold"/>
              </a:rPr>
              <a:t>Instruction: </a:t>
            </a:r>
            <a:r>
              <a:rPr lang="en-US" sz="5884">
                <a:solidFill>
                  <a:srgbClr val="1A253D"/>
                </a:solidFill>
                <a:latin typeface="Anteb"/>
                <a:ea typeface="Anteb"/>
                <a:cs typeface="Anteb"/>
                <a:sym typeface="Anteb"/>
              </a:rPr>
              <a:t>Identify whether the statement is a claim of fact, value, or policy. </a:t>
            </a:r>
            <a:r>
              <a:rPr lang="en-US" sz="5884" b="1">
                <a:solidFill>
                  <a:srgbClr val="1A253D"/>
                </a:solidFill>
                <a:latin typeface="Anteb Bold"/>
                <a:ea typeface="Anteb Bold"/>
                <a:cs typeface="Anteb Bold"/>
                <a:sym typeface="Anteb Bold"/>
              </a:rPr>
              <a:t> </a:t>
            </a:r>
            <a:r>
              <a:rPr lang="en-US" sz="5884">
                <a:solidFill>
                  <a:srgbClr val="1A253D"/>
                </a:solidFill>
                <a:latin typeface="Anteb"/>
                <a:ea typeface="Anteb"/>
                <a:cs typeface="Anteb"/>
                <a:sym typeface="Anteb"/>
              </a:rPr>
              <a:t>Write </a:t>
            </a:r>
            <a:r>
              <a:rPr lang="en-US" sz="5884" b="1" u="sng">
                <a:solidFill>
                  <a:srgbClr val="1A253D"/>
                </a:solidFill>
                <a:latin typeface="Anteb Bold"/>
                <a:ea typeface="Anteb Bold"/>
                <a:cs typeface="Anteb Bold"/>
                <a:sym typeface="Anteb Bold"/>
              </a:rPr>
              <a:t>COF</a:t>
            </a:r>
            <a:r>
              <a:rPr lang="en-US" sz="5884">
                <a:solidFill>
                  <a:srgbClr val="1A253D"/>
                </a:solidFill>
                <a:latin typeface="Anteb"/>
                <a:ea typeface="Anteb"/>
                <a:cs typeface="Anteb"/>
                <a:sym typeface="Anteb"/>
              </a:rPr>
              <a:t> if it’s a claim of fact, </a:t>
            </a:r>
            <a:r>
              <a:rPr lang="en-US" sz="5884" b="1" u="sng">
                <a:solidFill>
                  <a:srgbClr val="1A253D"/>
                </a:solidFill>
                <a:latin typeface="Anteb Bold"/>
                <a:ea typeface="Anteb Bold"/>
                <a:cs typeface="Anteb Bold"/>
                <a:sym typeface="Anteb Bold"/>
              </a:rPr>
              <a:t>COV</a:t>
            </a:r>
            <a:r>
              <a:rPr lang="en-US" sz="5884" u="sng">
                <a:solidFill>
                  <a:srgbClr val="1A253D"/>
                </a:solidFill>
                <a:latin typeface="Anteb"/>
                <a:ea typeface="Anteb"/>
                <a:cs typeface="Anteb"/>
                <a:sym typeface="Anteb"/>
              </a:rPr>
              <a:t> </a:t>
            </a:r>
            <a:r>
              <a:rPr lang="en-US" sz="5884">
                <a:solidFill>
                  <a:srgbClr val="1A253D"/>
                </a:solidFill>
                <a:latin typeface="Anteb"/>
                <a:ea typeface="Anteb"/>
                <a:cs typeface="Anteb"/>
                <a:sym typeface="Anteb"/>
              </a:rPr>
              <a:t>if it's a claim of value, and </a:t>
            </a:r>
            <a:r>
              <a:rPr lang="en-US" sz="5884" b="1" u="sng">
                <a:solidFill>
                  <a:srgbClr val="1A253D"/>
                </a:solidFill>
                <a:latin typeface="Anteb Bold"/>
                <a:ea typeface="Anteb Bold"/>
                <a:cs typeface="Anteb Bold"/>
                <a:sym typeface="Anteb Bold"/>
              </a:rPr>
              <a:t>COP</a:t>
            </a:r>
            <a:r>
              <a:rPr lang="en-US" sz="5884">
                <a:solidFill>
                  <a:srgbClr val="1A253D"/>
                </a:solidFill>
                <a:latin typeface="Anteb"/>
                <a:ea typeface="Anteb"/>
                <a:cs typeface="Anteb"/>
                <a:sym typeface="Anteb"/>
              </a:rPr>
              <a:t> if it's a claim of policy. Write your answer in the space provided.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7975732" y="8307985"/>
            <a:ext cx="19816268" cy="2364957"/>
          </a:xfrm>
          <a:custGeom>
            <a:avLst/>
            <a:gdLst/>
            <a:ahLst/>
            <a:cxnLst/>
            <a:rect l="l" t="t" r="r" b="b"/>
            <a:pathLst>
              <a:path w="19816268" h="2364957">
                <a:moveTo>
                  <a:pt x="0" y="2364957"/>
                </a:moveTo>
                <a:lnTo>
                  <a:pt x="19816267" y="2364957"/>
                </a:lnTo>
                <a:lnTo>
                  <a:pt x="19816267" y="0"/>
                </a:lnTo>
                <a:lnTo>
                  <a:pt x="0" y="0"/>
                </a:lnTo>
                <a:lnTo>
                  <a:pt x="0" y="2364957"/>
                </a:lnTo>
                <a:close/>
              </a:path>
            </a:pathLst>
          </a:custGeom>
          <a:blipFill>
            <a:blip r:embed="rId2">
              <a:extLst>
                <a:ext uri="{96DAC541-7B7A-43D3-8B79-37D633B846F1}">
                  <asvg:svgBlip xmlns:asvg="http://schemas.microsoft.com/office/drawing/2016/SVG/main" r:embed="rId3"/>
                </a:ext>
              </a:extLst>
            </a:blip>
            <a:stretch>
              <a:fillRect l="-35004" t="-235155" r="-10666"/>
            </a:stretch>
          </a:blipFill>
        </p:spPr>
      </p:sp>
      <p:sp>
        <p:nvSpPr>
          <p:cNvPr id="3" name="TextBox 3"/>
          <p:cNvSpPr txBox="1"/>
          <p:nvPr/>
        </p:nvSpPr>
        <p:spPr>
          <a:xfrm>
            <a:off x="1028700" y="142616"/>
            <a:ext cx="9425693" cy="1534043"/>
          </a:xfrm>
          <a:prstGeom prst="rect">
            <a:avLst/>
          </a:prstGeom>
        </p:spPr>
        <p:txBody>
          <a:bodyPr lIns="0" tIns="0" rIns="0" bIns="0" rtlCol="0" anchor="t">
            <a:spAutoFit/>
          </a:bodyPr>
          <a:lstStyle/>
          <a:p>
            <a:pPr marL="0" lvl="0" indent="0" algn="ctr">
              <a:lnSpc>
                <a:spcPts val="11945"/>
              </a:lnSpc>
              <a:spcBef>
                <a:spcPct val="0"/>
              </a:spcBef>
            </a:pPr>
            <a:r>
              <a:rPr lang="en-US" sz="8532">
                <a:solidFill>
                  <a:srgbClr val="1A253D"/>
                </a:solidFill>
                <a:latin typeface="Adumu Regular"/>
                <a:ea typeface="Adumu Regular"/>
                <a:cs typeface="Adumu Regular"/>
                <a:sym typeface="Adumu Regular"/>
              </a:rPr>
              <a:t>ASSIGNMENT NO. 1</a:t>
            </a:r>
          </a:p>
        </p:txBody>
      </p:sp>
      <p:sp>
        <p:nvSpPr>
          <p:cNvPr id="4" name="TextBox 4"/>
          <p:cNvSpPr txBox="1"/>
          <p:nvPr/>
        </p:nvSpPr>
        <p:spPr>
          <a:xfrm>
            <a:off x="466587" y="3662558"/>
            <a:ext cx="16234800" cy="7197075"/>
          </a:xfrm>
          <a:prstGeom prst="rect">
            <a:avLst/>
          </a:prstGeom>
        </p:spPr>
        <p:txBody>
          <a:bodyPr lIns="0" tIns="0" rIns="0" bIns="0" rtlCol="0" anchor="t">
            <a:spAutoFit/>
          </a:bodyPr>
          <a:lstStyle/>
          <a:p>
            <a:pPr algn="ctr">
              <a:lnSpc>
                <a:spcPts val="4719"/>
              </a:lnSpc>
            </a:pPr>
            <a:r>
              <a:rPr lang="en-US" sz="3370" b="1">
                <a:solidFill>
                  <a:srgbClr val="1A253D"/>
                </a:solidFill>
                <a:latin typeface="Anteb Bold"/>
                <a:ea typeface="Anteb Bold"/>
                <a:cs typeface="Anteb Bold"/>
                <a:sym typeface="Anteb Bold"/>
              </a:rPr>
              <a:t>Mental Health</a:t>
            </a:r>
          </a:p>
          <a:p>
            <a:pPr algn="just">
              <a:lnSpc>
                <a:spcPts val="4719"/>
              </a:lnSpc>
            </a:pPr>
            <a:r>
              <a:rPr lang="en-US" sz="3370">
                <a:solidFill>
                  <a:srgbClr val="1A253D"/>
                </a:solidFill>
                <a:latin typeface="Anteb"/>
                <a:ea typeface="Anteb"/>
                <a:cs typeface="Anteb"/>
                <a:sym typeface="Anteb"/>
              </a:rPr>
              <a:t> Everyone feels worried, anxious, or down from time to time. But relatively few people develop a mental illness. What's the difference? A mental illness is a mental health condition that gets in the way of thinking, relating to others, and day-to-day functions.</a:t>
            </a:r>
          </a:p>
          <a:p>
            <a:pPr algn="just">
              <a:lnSpc>
                <a:spcPts val="4719"/>
              </a:lnSpc>
            </a:pPr>
            <a:r>
              <a:rPr lang="en-US" sz="3370">
                <a:solidFill>
                  <a:srgbClr val="1A253D"/>
                </a:solidFill>
                <a:latin typeface="Anteb"/>
                <a:ea typeface="Anteb"/>
                <a:cs typeface="Anteb"/>
                <a:sym typeface="Anteb"/>
              </a:rPr>
              <a:t>Dozens of mental illnesses have been identified and defined. They include depression, generalized anxiety disorder, bipolar disorder, obsessive-compulsive disorder, post-traumatic stress disorder, schizophrenia, and many more.</a:t>
            </a:r>
          </a:p>
          <a:p>
            <a:pPr algn="just">
              <a:lnSpc>
                <a:spcPts val="4719"/>
              </a:lnSpc>
            </a:pPr>
            <a:r>
              <a:rPr lang="en-US" sz="3370">
                <a:solidFill>
                  <a:srgbClr val="1A253D"/>
                </a:solidFill>
                <a:latin typeface="Anteb"/>
                <a:ea typeface="Anteb"/>
                <a:cs typeface="Anteb"/>
                <a:sym typeface="Anteb"/>
              </a:rPr>
              <a:t>Mental illness is an equal opportunity issue. It affects young and old, male and female, and individuals of every race, ethnic background, education level, and income level. The good news is that it can often be treated.</a:t>
            </a:r>
          </a:p>
          <a:p>
            <a:pPr algn="just">
              <a:lnSpc>
                <a:spcPts val="4719"/>
              </a:lnSpc>
            </a:pPr>
            <a:endParaRPr lang="en-US" sz="3370">
              <a:solidFill>
                <a:srgbClr val="1A253D"/>
              </a:solidFill>
              <a:latin typeface="Anteb"/>
              <a:ea typeface="Anteb"/>
              <a:cs typeface="Anteb"/>
              <a:sym typeface="Anteb"/>
            </a:endParaRPr>
          </a:p>
          <a:p>
            <a:pPr algn="just">
              <a:lnSpc>
                <a:spcPts val="4719"/>
              </a:lnSpc>
            </a:pPr>
            <a:r>
              <a:rPr lang="en-US" sz="3370">
                <a:solidFill>
                  <a:srgbClr val="1A253D"/>
                </a:solidFill>
                <a:latin typeface="Anteb"/>
                <a:ea typeface="Anteb"/>
                <a:cs typeface="Anteb"/>
                <a:sym typeface="Anteb"/>
              </a:rPr>
              <a:t> </a:t>
            </a:r>
          </a:p>
        </p:txBody>
      </p:sp>
      <p:sp>
        <p:nvSpPr>
          <p:cNvPr id="5" name="TextBox 5"/>
          <p:cNvSpPr txBox="1"/>
          <p:nvPr/>
        </p:nvSpPr>
        <p:spPr>
          <a:xfrm>
            <a:off x="1770880" y="1704190"/>
            <a:ext cx="14454088" cy="1398210"/>
          </a:xfrm>
          <a:prstGeom prst="rect">
            <a:avLst/>
          </a:prstGeom>
        </p:spPr>
        <p:txBody>
          <a:bodyPr lIns="0" tIns="0" rIns="0" bIns="0" rtlCol="0" anchor="t">
            <a:spAutoFit/>
          </a:bodyPr>
          <a:lstStyle/>
          <a:p>
            <a:pPr algn="just">
              <a:lnSpc>
                <a:spcPts val="5442"/>
              </a:lnSpc>
            </a:pPr>
            <a:r>
              <a:rPr lang="en-US" sz="3887" b="1">
                <a:solidFill>
                  <a:srgbClr val="1A253D"/>
                </a:solidFill>
                <a:latin typeface="Anteb Bold"/>
                <a:ea typeface="Anteb Bold"/>
                <a:cs typeface="Anteb Bold"/>
                <a:sym typeface="Anteb Bold"/>
              </a:rPr>
              <a:t>MAKE A CLAIM: </a:t>
            </a:r>
            <a:r>
              <a:rPr lang="en-US" sz="3887">
                <a:solidFill>
                  <a:srgbClr val="1A253D"/>
                </a:solidFill>
                <a:latin typeface="Anteb"/>
                <a:ea typeface="Anteb"/>
                <a:cs typeface="Anteb"/>
                <a:sym typeface="Anteb"/>
              </a:rPr>
              <a:t>Read the provided article below. Formulate a claim of fact, value, and policy based on the article about mental health.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7975732" y="8307985"/>
            <a:ext cx="19816268" cy="2364957"/>
          </a:xfrm>
          <a:custGeom>
            <a:avLst/>
            <a:gdLst/>
            <a:ahLst/>
            <a:cxnLst/>
            <a:rect l="l" t="t" r="r" b="b"/>
            <a:pathLst>
              <a:path w="19816268" h="2364957">
                <a:moveTo>
                  <a:pt x="0" y="2364957"/>
                </a:moveTo>
                <a:lnTo>
                  <a:pt x="19816267" y="2364957"/>
                </a:lnTo>
                <a:lnTo>
                  <a:pt x="19816267" y="0"/>
                </a:lnTo>
                <a:lnTo>
                  <a:pt x="0" y="0"/>
                </a:lnTo>
                <a:lnTo>
                  <a:pt x="0" y="2364957"/>
                </a:lnTo>
                <a:close/>
              </a:path>
            </a:pathLst>
          </a:custGeom>
          <a:blipFill>
            <a:blip r:embed="rId2">
              <a:extLst>
                <a:ext uri="{96DAC541-7B7A-43D3-8B79-37D633B846F1}">
                  <asvg:svgBlip xmlns:asvg="http://schemas.microsoft.com/office/drawing/2016/SVG/main" r:embed="rId3"/>
                </a:ext>
              </a:extLst>
            </a:blip>
            <a:stretch>
              <a:fillRect l="-35004" t="-235155" r="-10666"/>
            </a:stretch>
          </a:blipFill>
        </p:spPr>
      </p:sp>
      <p:sp>
        <p:nvSpPr>
          <p:cNvPr id="3" name="TextBox 3"/>
          <p:cNvSpPr txBox="1"/>
          <p:nvPr/>
        </p:nvSpPr>
        <p:spPr>
          <a:xfrm>
            <a:off x="1028700" y="142616"/>
            <a:ext cx="9425693" cy="1534043"/>
          </a:xfrm>
          <a:prstGeom prst="rect">
            <a:avLst/>
          </a:prstGeom>
        </p:spPr>
        <p:txBody>
          <a:bodyPr lIns="0" tIns="0" rIns="0" bIns="0" rtlCol="0" anchor="t">
            <a:spAutoFit/>
          </a:bodyPr>
          <a:lstStyle/>
          <a:p>
            <a:pPr marL="0" lvl="0" indent="0" algn="ctr">
              <a:lnSpc>
                <a:spcPts val="11945"/>
              </a:lnSpc>
              <a:spcBef>
                <a:spcPct val="0"/>
              </a:spcBef>
            </a:pPr>
            <a:r>
              <a:rPr lang="en-US" sz="8532">
                <a:solidFill>
                  <a:srgbClr val="1A253D"/>
                </a:solidFill>
                <a:latin typeface="Adumu Regular"/>
                <a:ea typeface="Adumu Regular"/>
                <a:cs typeface="Adumu Regular"/>
                <a:sym typeface="Adumu Regular"/>
              </a:rPr>
              <a:t>ASSIGNMENT NO. 1</a:t>
            </a:r>
          </a:p>
        </p:txBody>
      </p:sp>
      <p:sp>
        <p:nvSpPr>
          <p:cNvPr id="4" name="TextBox 4"/>
          <p:cNvSpPr txBox="1"/>
          <p:nvPr/>
        </p:nvSpPr>
        <p:spPr>
          <a:xfrm>
            <a:off x="833992" y="1571884"/>
            <a:ext cx="14858282" cy="10139175"/>
          </a:xfrm>
          <a:prstGeom prst="rect">
            <a:avLst/>
          </a:prstGeom>
        </p:spPr>
        <p:txBody>
          <a:bodyPr lIns="0" tIns="0" rIns="0" bIns="0" rtlCol="0" anchor="t">
            <a:spAutoFit/>
          </a:bodyPr>
          <a:lstStyle/>
          <a:p>
            <a:pPr algn="just">
              <a:lnSpc>
                <a:spcPts val="4472"/>
              </a:lnSpc>
            </a:pPr>
            <a:endParaRPr/>
          </a:p>
          <a:p>
            <a:pPr algn="just">
              <a:lnSpc>
                <a:spcPts val="4472"/>
              </a:lnSpc>
            </a:pPr>
            <a:r>
              <a:rPr lang="en-US" sz="3194">
                <a:solidFill>
                  <a:srgbClr val="1A253D"/>
                </a:solidFill>
                <a:latin typeface="Anteb"/>
                <a:ea typeface="Anteb"/>
                <a:cs typeface="Anteb"/>
                <a:sym typeface="Anteb"/>
              </a:rPr>
              <a:t> Signs and symptoms of mental illness depend in part on the illness. Common symptoms include</a:t>
            </a:r>
          </a:p>
          <a:p>
            <a:pPr marL="689775" lvl="1" indent="-344887" algn="just">
              <a:lnSpc>
                <a:spcPts val="4472"/>
              </a:lnSpc>
              <a:buFont typeface="Arial"/>
              <a:buChar char="•"/>
            </a:pPr>
            <a:r>
              <a:rPr lang="en-US" sz="3194">
                <a:solidFill>
                  <a:srgbClr val="1A253D"/>
                </a:solidFill>
                <a:latin typeface="Anteb"/>
                <a:ea typeface="Anteb"/>
                <a:cs typeface="Anteb"/>
                <a:sym typeface="Anteb"/>
              </a:rPr>
              <a:t>feeling down for a while</a:t>
            </a:r>
          </a:p>
          <a:p>
            <a:pPr marL="689775" lvl="1" indent="-344887" algn="just">
              <a:lnSpc>
                <a:spcPts val="4472"/>
              </a:lnSpc>
              <a:buFont typeface="Arial"/>
              <a:buChar char="•"/>
            </a:pPr>
            <a:r>
              <a:rPr lang="en-US" sz="3194">
                <a:solidFill>
                  <a:srgbClr val="1A253D"/>
                </a:solidFill>
                <a:latin typeface="Anteb"/>
                <a:ea typeface="Anteb"/>
                <a:cs typeface="Anteb"/>
                <a:sym typeface="Anteb"/>
              </a:rPr>
              <a:t>extreme swings in mood</a:t>
            </a:r>
          </a:p>
          <a:p>
            <a:pPr marL="689775" lvl="1" indent="-344887" algn="just">
              <a:lnSpc>
                <a:spcPts val="4472"/>
              </a:lnSpc>
              <a:buFont typeface="Arial"/>
              <a:buChar char="•"/>
            </a:pPr>
            <a:r>
              <a:rPr lang="en-US" sz="3194">
                <a:solidFill>
                  <a:srgbClr val="1A253D"/>
                </a:solidFill>
                <a:latin typeface="Anteb"/>
                <a:ea typeface="Anteb"/>
                <a:cs typeface="Anteb"/>
                <a:sym typeface="Anteb"/>
              </a:rPr>
              <a:t>withdrawing from family, friends, or activities</a:t>
            </a:r>
          </a:p>
          <a:p>
            <a:pPr marL="689775" lvl="1" indent="-344887" algn="just">
              <a:lnSpc>
                <a:spcPts val="4472"/>
              </a:lnSpc>
              <a:buFont typeface="Arial"/>
              <a:buChar char="•"/>
            </a:pPr>
            <a:r>
              <a:rPr lang="en-US" sz="3194">
                <a:solidFill>
                  <a:srgbClr val="1A253D"/>
                </a:solidFill>
                <a:latin typeface="Anteb"/>
                <a:ea typeface="Anteb"/>
                <a:cs typeface="Anteb"/>
                <a:sym typeface="Anteb"/>
              </a:rPr>
              <a:t>low energy or problems sleeping</a:t>
            </a:r>
          </a:p>
          <a:p>
            <a:pPr marL="689775" lvl="1" indent="-344887" algn="just">
              <a:lnSpc>
                <a:spcPts val="4472"/>
              </a:lnSpc>
              <a:buFont typeface="Arial"/>
              <a:buChar char="•"/>
            </a:pPr>
            <a:r>
              <a:rPr lang="en-US" sz="3194">
                <a:solidFill>
                  <a:srgbClr val="1A253D"/>
                </a:solidFill>
                <a:latin typeface="Anteb"/>
                <a:ea typeface="Anteb"/>
                <a:cs typeface="Anteb"/>
                <a:sym typeface="Anteb"/>
              </a:rPr>
              <a:t>often feeling angry, hostile, or violent</a:t>
            </a:r>
          </a:p>
          <a:p>
            <a:pPr marL="689775" lvl="1" indent="-344887" algn="just">
              <a:lnSpc>
                <a:spcPts val="4472"/>
              </a:lnSpc>
              <a:buFont typeface="Arial"/>
              <a:buChar char="•"/>
            </a:pPr>
            <a:r>
              <a:rPr lang="en-US" sz="3194">
                <a:solidFill>
                  <a:srgbClr val="1A253D"/>
                </a:solidFill>
                <a:latin typeface="Anteb"/>
                <a:ea typeface="Anteb"/>
                <a:cs typeface="Anteb"/>
                <a:sym typeface="Anteb"/>
              </a:rPr>
              <a:t>feeling paranoid, hearing voices, or having hallucinations</a:t>
            </a:r>
          </a:p>
          <a:p>
            <a:pPr marL="689775" lvl="1" indent="-344887" algn="just">
              <a:lnSpc>
                <a:spcPts val="4472"/>
              </a:lnSpc>
              <a:buFont typeface="Arial"/>
              <a:buChar char="•"/>
            </a:pPr>
            <a:r>
              <a:rPr lang="en-US" sz="3194">
                <a:solidFill>
                  <a:srgbClr val="1A253D"/>
                </a:solidFill>
                <a:latin typeface="Anteb"/>
                <a:ea typeface="Anteb"/>
                <a:cs typeface="Anteb"/>
                <a:sym typeface="Anteb"/>
              </a:rPr>
              <a:t>often thinking about death or suicide.</a:t>
            </a:r>
          </a:p>
          <a:p>
            <a:pPr algn="just">
              <a:lnSpc>
                <a:spcPts val="4472"/>
              </a:lnSpc>
            </a:pPr>
            <a:endParaRPr lang="en-US" sz="3194">
              <a:solidFill>
                <a:srgbClr val="1A253D"/>
              </a:solidFill>
              <a:latin typeface="Anteb"/>
              <a:ea typeface="Anteb"/>
              <a:cs typeface="Anteb"/>
              <a:sym typeface="Anteb"/>
            </a:endParaRPr>
          </a:p>
          <a:p>
            <a:pPr algn="just">
              <a:lnSpc>
                <a:spcPts val="4472"/>
              </a:lnSpc>
            </a:pPr>
            <a:r>
              <a:rPr lang="en-US" sz="3194">
                <a:solidFill>
                  <a:srgbClr val="1A253D"/>
                </a:solidFill>
                <a:latin typeface="Anteb"/>
                <a:ea typeface="Anteb"/>
                <a:cs typeface="Anteb"/>
                <a:sym typeface="Anteb"/>
              </a:rPr>
              <a:t> In some people, symptoms of a mental illness first appear as physical problems such as stomach aches, back pain, or insomnia. Individuals with a mental illness can often ease their symptoms and feel better by talking with a therapist and following a treatment plan that may or may not include medication.</a:t>
            </a:r>
          </a:p>
          <a:p>
            <a:pPr algn="just">
              <a:lnSpc>
                <a:spcPts val="4472"/>
              </a:lnSpc>
            </a:pPr>
            <a:endParaRPr lang="en-US" sz="3194">
              <a:solidFill>
                <a:srgbClr val="1A253D"/>
              </a:solidFill>
              <a:latin typeface="Anteb"/>
              <a:ea typeface="Anteb"/>
              <a:cs typeface="Anteb"/>
              <a:sym typeface="Anteb"/>
            </a:endParaRPr>
          </a:p>
          <a:p>
            <a:pPr algn="just">
              <a:lnSpc>
                <a:spcPts val="4472"/>
              </a:lnSpc>
            </a:pPr>
            <a:endParaRPr lang="en-US" sz="3194">
              <a:solidFill>
                <a:srgbClr val="1A253D"/>
              </a:solidFill>
              <a:latin typeface="Anteb"/>
              <a:ea typeface="Anteb"/>
              <a:cs typeface="Anteb"/>
              <a:sym typeface="Anteb"/>
            </a:endParaRPr>
          </a:p>
          <a:p>
            <a:pPr algn="just">
              <a:lnSpc>
                <a:spcPts val="4472"/>
              </a:lnSpc>
            </a:pPr>
            <a:endParaRPr lang="en-US" sz="3194">
              <a:solidFill>
                <a:srgbClr val="1A253D"/>
              </a:solidFill>
              <a:latin typeface="Anteb"/>
              <a:ea typeface="Anteb"/>
              <a:cs typeface="Anteb"/>
              <a:sym typeface="Anteb"/>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7975732" y="8307985"/>
            <a:ext cx="19816268" cy="2364957"/>
          </a:xfrm>
          <a:custGeom>
            <a:avLst/>
            <a:gdLst/>
            <a:ahLst/>
            <a:cxnLst/>
            <a:rect l="l" t="t" r="r" b="b"/>
            <a:pathLst>
              <a:path w="19816268" h="2364957">
                <a:moveTo>
                  <a:pt x="0" y="2364957"/>
                </a:moveTo>
                <a:lnTo>
                  <a:pt x="19816267" y="2364957"/>
                </a:lnTo>
                <a:lnTo>
                  <a:pt x="19816267" y="0"/>
                </a:lnTo>
                <a:lnTo>
                  <a:pt x="0" y="0"/>
                </a:lnTo>
                <a:lnTo>
                  <a:pt x="0" y="2364957"/>
                </a:lnTo>
                <a:close/>
              </a:path>
            </a:pathLst>
          </a:custGeom>
          <a:blipFill>
            <a:blip r:embed="rId2">
              <a:extLst>
                <a:ext uri="{96DAC541-7B7A-43D3-8B79-37D633B846F1}">
                  <asvg:svgBlip xmlns:asvg="http://schemas.microsoft.com/office/drawing/2016/SVG/main" r:embed="rId3"/>
                </a:ext>
              </a:extLst>
            </a:blip>
            <a:stretch>
              <a:fillRect l="-35004" t="-235155" r="-10666"/>
            </a:stretch>
          </a:blipFill>
        </p:spPr>
      </p:sp>
      <p:sp>
        <p:nvSpPr>
          <p:cNvPr id="3" name="TextBox 3"/>
          <p:cNvSpPr txBox="1"/>
          <p:nvPr/>
        </p:nvSpPr>
        <p:spPr>
          <a:xfrm>
            <a:off x="562846" y="142616"/>
            <a:ext cx="9425693" cy="1534043"/>
          </a:xfrm>
          <a:prstGeom prst="rect">
            <a:avLst/>
          </a:prstGeom>
        </p:spPr>
        <p:txBody>
          <a:bodyPr lIns="0" tIns="0" rIns="0" bIns="0" rtlCol="0" anchor="t">
            <a:spAutoFit/>
          </a:bodyPr>
          <a:lstStyle/>
          <a:p>
            <a:pPr marL="0" lvl="0" indent="0" algn="ctr">
              <a:lnSpc>
                <a:spcPts val="11945"/>
              </a:lnSpc>
              <a:spcBef>
                <a:spcPct val="0"/>
              </a:spcBef>
            </a:pPr>
            <a:r>
              <a:rPr lang="en-US" sz="8532">
                <a:solidFill>
                  <a:srgbClr val="1A253D"/>
                </a:solidFill>
                <a:latin typeface="Adumu Regular"/>
                <a:ea typeface="Adumu Regular"/>
                <a:cs typeface="Adumu Regular"/>
                <a:sym typeface="Adumu Regular"/>
              </a:rPr>
              <a:t>ASSIGNMENT NO. 1</a:t>
            </a:r>
          </a:p>
        </p:txBody>
      </p:sp>
      <p:sp>
        <p:nvSpPr>
          <p:cNvPr id="4" name="TextBox 4"/>
          <p:cNvSpPr txBox="1"/>
          <p:nvPr/>
        </p:nvSpPr>
        <p:spPr>
          <a:xfrm>
            <a:off x="1714859" y="3112387"/>
            <a:ext cx="14858282" cy="3957450"/>
          </a:xfrm>
          <a:prstGeom prst="rect">
            <a:avLst/>
          </a:prstGeom>
        </p:spPr>
        <p:txBody>
          <a:bodyPr lIns="0" tIns="0" rIns="0" bIns="0" rtlCol="0" anchor="t">
            <a:spAutoFit/>
          </a:bodyPr>
          <a:lstStyle/>
          <a:p>
            <a:pPr algn="just">
              <a:lnSpc>
                <a:spcPts val="4472"/>
              </a:lnSpc>
            </a:pPr>
            <a:r>
              <a:rPr lang="en-US" sz="3194">
                <a:solidFill>
                  <a:srgbClr val="1A253D"/>
                </a:solidFill>
                <a:latin typeface="Anteb"/>
                <a:ea typeface="Anteb"/>
                <a:cs typeface="Anteb"/>
                <a:sym typeface="Anteb"/>
              </a:rPr>
              <a:t>https://www.health.harvard.edu/topics/mental-health?fbclid=IwZXh0bgNhZW0CMTAAAR15-rrKgIbLE_jHGjPFiT-EM2OyoMxwTRu20Sf_AdHqAfWZa9KYdrlQNnY_aem_AcRuHpzH91iSByCMFurXPQXuhd2i0oSq3_PrCvxrYURfXuMSbAfuiZfbGJ-N02TI3srjVcUJJnJovRrhg52IwU4Q</a:t>
            </a:r>
          </a:p>
          <a:p>
            <a:pPr algn="just">
              <a:lnSpc>
                <a:spcPts val="4472"/>
              </a:lnSpc>
            </a:pPr>
            <a:endParaRPr lang="en-US" sz="3194">
              <a:solidFill>
                <a:srgbClr val="1A253D"/>
              </a:solidFill>
              <a:latin typeface="Anteb"/>
              <a:ea typeface="Anteb"/>
              <a:cs typeface="Anteb"/>
              <a:sym typeface="Anteb"/>
            </a:endParaRPr>
          </a:p>
          <a:p>
            <a:pPr algn="just">
              <a:lnSpc>
                <a:spcPts val="4472"/>
              </a:lnSpc>
            </a:pPr>
            <a:endParaRPr lang="en-US" sz="3194">
              <a:solidFill>
                <a:srgbClr val="1A253D"/>
              </a:solidFill>
              <a:latin typeface="Anteb"/>
              <a:ea typeface="Anteb"/>
              <a:cs typeface="Anteb"/>
              <a:sym typeface="Anteb"/>
            </a:endParaRPr>
          </a:p>
          <a:p>
            <a:pPr algn="just">
              <a:lnSpc>
                <a:spcPts val="4472"/>
              </a:lnSpc>
            </a:pPr>
            <a:endParaRPr lang="en-US" sz="3194">
              <a:solidFill>
                <a:srgbClr val="1A253D"/>
              </a:solidFill>
              <a:latin typeface="Anteb"/>
              <a:ea typeface="Anteb"/>
              <a:cs typeface="Anteb"/>
              <a:sym typeface="Anteb"/>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04481" y="5143500"/>
            <a:ext cx="23896963" cy="6561708"/>
          </a:xfrm>
          <a:custGeom>
            <a:avLst/>
            <a:gdLst/>
            <a:ahLst/>
            <a:cxnLst/>
            <a:rect l="l" t="t" r="r" b="b"/>
            <a:pathLst>
              <a:path w="23896963" h="6561708">
                <a:moveTo>
                  <a:pt x="0" y="0"/>
                </a:moveTo>
                <a:lnTo>
                  <a:pt x="23896962" y="0"/>
                </a:lnTo>
                <a:lnTo>
                  <a:pt x="23896962" y="6561708"/>
                </a:lnTo>
                <a:lnTo>
                  <a:pt x="0" y="65617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774040" y="5397238"/>
            <a:ext cx="4299319" cy="4927586"/>
          </a:xfrm>
          <a:custGeom>
            <a:avLst/>
            <a:gdLst/>
            <a:ahLst/>
            <a:cxnLst/>
            <a:rect l="l" t="t" r="r" b="b"/>
            <a:pathLst>
              <a:path w="4299319" h="4927586">
                <a:moveTo>
                  <a:pt x="0" y="0"/>
                </a:moveTo>
                <a:lnTo>
                  <a:pt x="4299319" y="0"/>
                </a:lnTo>
                <a:lnTo>
                  <a:pt x="4299319" y="4927586"/>
                </a:lnTo>
                <a:lnTo>
                  <a:pt x="0" y="4927586"/>
                </a:lnTo>
                <a:lnTo>
                  <a:pt x="0" y="0"/>
                </a:lnTo>
                <a:close/>
              </a:path>
            </a:pathLst>
          </a:custGeom>
          <a:blipFill>
            <a:blip r:embed="rId4"/>
            <a:stretch>
              <a:fillRect/>
            </a:stretch>
          </a:blipFill>
        </p:spPr>
      </p:sp>
      <p:sp>
        <p:nvSpPr>
          <p:cNvPr id="4" name="Freeform 4"/>
          <p:cNvSpPr/>
          <p:nvPr/>
        </p:nvSpPr>
        <p:spPr>
          <a:xfrm>
            <a:off x="-785359" y="5397238"/>
            <a:ext cx="4151491" cy="4927586"/>
          </a:xfrm>
          <a:custGeom>
            <a:avLst/>
            <a:gdLst/>
            <a:ahLst/>
            <a:cxnLst/>
            <a:rect l="l" t="t" r="r" b="b"/>
            <a:pathLst>
              <a:path w="4151491" h="4927586">
                <a:moveTo>
                  <a:pt x="0" y="0"/>
                </a:moveTo>
                <a:lnTo>
                  <a:pt x="4151491" y="0"/>
                </a:lnTo>
                <a:lnTo>
                  <a:pt x="4151491" y="4927586"/>
                </a:lnTo>
                <a:lnTo>
                  <a:pt x="0" y="4927586"/>
                </a:lnTo>
                <a:lnTo>
                  <a:pt x="0" y="0"/>
                </a:lnTo>
                <a:close/>
              </a:path>
            </a:pathLst>
          </a:custGeom>
          <a:blipFill>
            <a:blip r:embed="rId5"/>
            <a:stretch>
              <a:fillRect/>
            </a:stretch>
          </a:blipFill>
        </p:spPr>
      </p:sp>
      <p:sp>
        <p:nvSpPr>
          <p:cNvPr id="5" name="Freeform 5"/>
          <p:cNvSpPr/>
          <p:nvPr/>
        </p:nvSpPr>
        <p:spPr>
          <a:xfrm>
            <a:off x="11247600" y="5397238"/>
            <a:ext cx="3677211" cy="4927586"/>
          </a:xfrm>
          <a:custGeom>
            <a:avLst/>
            <a:gdLst/>
            <a:ahLst/>
            <a:cxnLst/>
            <a:rect l="l" t="t" r="r" b="b"/>
            <a:pathLst>
              <a:path w="3677211" h="4927586">
                <a:moveTo>
                  <a:pt x="0" y="0"/>
                </a:moveTo>
                <a:lnTo>
                  <a:pt x="3677211" y="0"/>
                </a:lnTo>
                <a:lnTo>
                  <a:pt x="3677211" y="4927586"/>
                </a:lnTo>
                <a:lnTo>
                  <a:pt x="0" y="4927586"/>
                </a:lnTo>
                <a:lnTo>
                  <a:pt x="0" y="0"/>
                </a:lnTo>
                <a:close/>
              </a:path>
            </a:pathLst>
          </a:custGeom>
          <a:blipFill>
            <a:blip r:embed="rId6"/>
            <a:stretch>
              <a:fillRect/>
            </a:stretch>
          </a:blipFill>
        </p:spPr>
      </p:sp>
      <p:sp>
        <p:nvSpPr>
          <p:cNvPr id="6" name="Freeform 6"/>
          <p:cNvSpPr/>
          <p:nvPr/>
        </p:nvSpPr>
        <p:spPr>
          <a:xfrm>
            <a:off x="3215362" y="5397238"/>
            <a:ext cx="4484103" cy="4927586"/>
          </a:xfrm>
          <a:custGeom>
            <a:avLst/>
            <a:gdLst/>
            <a:ahLst/>
            <a:cxnLst/>
            <a:rect l="l" t="t" r="r" b="b"/>
            <a:pathLst>
              <a:path w="4484103" h="4927586">
                <a:moveTo>
                  <a:pt x="0" y="0"/>
                </a:moveTo>
                <a:lnTo>
                  <a:pt x="4484103" y="0"/>
                </a:lnTo>
                <a:lnTo>
                  <a:pt x="4484103" y="4927586"/>
                </a:lnTo>
                <a:lnTo>
                  <a:pt x="0" y="4927586"/>
                </a:lnTo>
                <a:lnTo>
                  <a:pt x="0" y="0"/>
                </a:lnTo>
                <a:close/>
              </a:path>
            </a:pathLst>
          </a:custGeom>
          <a:blipFill>
            <a:blip r:embed="rId7"/>
            <a:stretch>
              <a:fillRect/>
            </a:stretch>
          </a:blipFill>
        </p:spPr>
      </p:sp>
      <p:sp>
        <p:nvSpPr>
          <p:cNvPr id="7" name="Freeform 7"/>
          <p:cNvSpPr/>
          <p:nvPr/>
        </p:nvSpPr>
        <p:spPr>
          <a:xfrm>
            <a:off x="7548694" y="5397238"/>
            <a:ext cx="3849677" cy="4927586"/>
          </a:xfrm>
          <a:custGeom>
            <a:avLst/>
            <a:gdLst/>
            <a:ahLst/>
            <a:cxnLst/>
            <a:rect l="l" t="t" r="r" b="b"/>
            <a:pathLst>
              <a:path w="3849677" h="4927586">
                <a:moveTo>
                  <a:pt x="0" y="0"/>
                </a:moveTo>
                <a:lnTo>
                  <a:pt x="3849677" y="0"/>
                </a:lnTo>
                <a:lnTo>
                  <a:pt x="3849677" y="4927586"/>
                </a:lnTo>
                <a:lnTo>
                  <a:pt x="0" y="4927586"/>
                </a:lnTo>
                <a:lnTo>
                  <a:pt x="0" y="0"/>
                </a:lnTo>
                <a:close/>
              </a:path>
            </a:pathLst>
          </a:custGeom>
          <a:blipFill>
            <a:blip r:embed="rId8"/>
            <a:stretch>
              <a:fillRect/>
            </a:stretch>
          </a:blipFill>
        </p:spPr>
      </p:sp>
      <p:sp>
        <p:nvSpPr>
          <p:cNvPr id="8" name="TextBox 8"/>
          <p:cNvSpPr txBox="1"/>
          <p:nvPr/>
        </p:nvSpPr>
        <p:spPr>
          <a:xfrm>
            <a:off x="1923910" y="733425"/>
            <a:ext cx="14440180" cy="3798194"/>
          </a:xfrm>
          <a:prstGeom prst="rect">
            <a:avLst/>
          </a:prstGeom>
        </p:spPr>
        <p:txBody>
          <a:bodyPr lIns="0" tIns="0" rIns="0" bIns="0" rtlCol="0" anchor="t">
            <a:spAutoFit/>
          </a:bodyPr>
          <a:lstStyle/>
          <a:p>
            <a:pPr algn="ctr">
              <a:lnSpc>
                <a:spcPts val="14899"/>
              </a:lnSpc>
              <a:spcBef>
                <a:spcPct val="0"/>
              </a:spcBef>
            </a:pPr>
            <a:r>
              <a:rPr lang="en-US" sz="10642">
                <a:solidFill>
                  <a:srgbClr val="1A253D"/>
                </a:solidFill>
                <a:latin typeface="Adumu Regular"/>
                <a:ea typeface="Adumu Regular"/>
                <a:cs typeface="Adumu Regular"/>
                <a:sym typeface="Adumu Regular"/>
              </a:rPr>
              <a:t>THANK YOU FOR LISTENING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736702" y="1733438"/>
            <a:ext cx="9373132" cy="1534043"/>
          </a:xfrm>
          <a:prstGeom prst="rect">
            <a:avLst/>
          </a:prstGeom>
        </p:spPr>
        <p:txBody>
          <a:bodyPr lIns="0" tIns="0" rIns="0" bIns="0" rtlCol="0" anchor="t">
            <a:spAutoFit/>
          </a:bodyPr>
          <a:lstStyle/>
          <a:p>
            <a:pPr marL="0" lvl="0" indent="0" algn="ctr">
              <a:lnSpc>
                <a:spcPts val="11945"/>
              </a:lnSpc>
              <a:spcBef>
                <a:spcPct val="0"/>
              </a:spcBef>
            </a:pPr>
            <a:r>
              <a:rPr lang="en-US" sz="8532">
                <a:solidFill>
                  <a:srgbClr val="1A253D"/>
                </a:solidFill>
                <a:latin typeface="Adumu Regular"/>
                <a:ea typeface="Adumu Regular"/>
                <a:cs typeface="Adumu Regular"/>
                <a:sym typeface="Adumu Regular"/>
              </a:rPr>
              <a:t>WHAT IS A CLAIM?</a:t>
            </a:r>
          </a:p>
        </p:txBody>
      </p:sp>
      <p:sp>
        <p:nvSpPr>
          <p:cNvPr id="3" name="Freeform 3"/>
          <p:cNvSpPr/>
          <p:nvPr/>
        </p:nvSpPr>
        <p:spPr>
          <a:xfrm flipH="1">
            <a:off x="-2792354" y="1669144"/>
            <a:ext cx="7334349" cy="8603342"/>
          </a:xfrm>
          <a:custGeom>
            <a:avLst/>
            <a:gdLst/>
            <a:ahLst/>
            <a:cxnLst/>
            <a:rect l="l" t="t" r="r" b="b"/>
            <a:pathLst>
              <a:path w="7334349" h="8603342">
                <a:moveTo>
                  <a:pt x="7334349" y="0"/>
                </a:moveTo>
                <a:lnTo>
                  <a:pt x="0" y="0"/>
                </a:lnTo>
                <a:lnTo>
                  <a:pt x="0" y="8603342"/>
                </a:lnTo>
                <a:lnTo>
                  <a:pt x="7334349" y="8603342"/>
                </a:lnTo>
                <a:lnTo>
                  <a:pt x="7334349" y="0"/>
                </a:lnTo>
                <a:close/>
              </a:path>
            </a:pathLst>
          </a:custGeom>
          <a:blipFill>
            <a:blip r:embed="rId2"/>
            <a:stretch>
              <a:fillRect/>
            </a:stretch>
          </a:blipFill>
        </p:spPr>
      </p:sp>
      <p:sp>
        <p:nvSpPr>
          <p:cNvPr id="4" name="TextBox 4"/>
          <p:cNvSpPr txBox="1"/>
          <p:nvPr/>
        </p:nvSpPr>
        <p:spPr>
          <a:xfrm>
            <a:off x="4407943" y="3427025"/>
            <a:ext cx="9167223" cy="5704591"/>
          </a:xfrm>
          <a:prstGeom prst="rect">
            <a:avLst/>
          </a:prstGeom>
        </p:spPr>
        <p:txBody>
          <a:bodyPr lIns="0" tIns="0" rIns="0" bIns="0" rtlCol="0" anchor="t">
            <a:spAutoFit/>
          </a:bodyPr>
          <a:lstStyle/>
          <a:p>
            <a:pPr algn="just">
              <a:lnSpc>
                <a:spcPts val="6439"/>
              </a:lnSpc>
            </a:pPr>
            <a:r>
              <a:rPr lang="en-US" sz="4599">
                <a:solidFill>
                  <a:srgbClr val="1A253D"/>
                </a:solidFill>
                <a:latin typeface="Anteb"/>
                <a:ea typeface="Anteb"/>
                <a:cs typeface="Anteb"/>
                <a:sym typeface="Anteb"/>
              </a:rPr>
              <a:t>A claim is a statement that a writer explores, explains, or proves in an argument. A claim should place an argument in the context of a larger debate that probably involves addressing potential objections or counterarguments.</a:t>
            </a:r>
          </a:p>
        </p:txBody>
      </p:sp>
      <p:sp>
        <p:nvSpPr>
          <p:cNvPr id="5" name="Freeform 5"/>
          <p:cNvSpPr/>
          <p:nvPr/>
        </p:nvSpPr>
        <p:spPr>
          <a:xfrm flipH="1">
            <a:off x="13214969" y="4201740"/>
            <a:ext cx="5239514" cy="7021124"/>
          </a:xfrm>
          <a:custGeom>
            <a:avLst/>
            <a:gdLst/>
            <a:ahLst/>
            <a:cxnLst/>
            <a:rect l="l" t="t" r="r" b="b"/>
            <a:pathLst>
              <a:path w="5239514" h="7021124">
                <a:moveTo>
                  <a:pt x="5239514" y="0"/>
                </a:moveTo>
                <a:lnTo>
                  <a:pt x="0" y="0"/>
                </a:lnTo>
                <a:lnTo>
                  <a:pt x="0" y="7021124"/>
                </a:lnTo>
                <a:lnTo>
                  <a:pt x="5239514" y="7021124"/>
                </a:lnTo>
                <a:lnTo>
                  <a:pt x="5239514" y="0"/>
                </a:lnTo>
                <a:close/>
              </a:path>
            </a:pathLst>
          </a:custGeom>
          <a:blipFill>
            <a:blip r:embed="rId3"/>
            <a:stretch>
              <a:fillRect/>
            </a:stretch>
          </a:blipFill>
        </p:spPr>
      </p:sp>
      <p:sp>
        <p:nvSpPr>
          <p:cNvPr id="6" name="Freeform 6"/>
          <p:cNvSpPr/>
          <p:nvPr/>
        </p:nvSpPr>
        <p:spPr>
          <a:xfrm>
            <a:off x="-764134" y="-695813"/>
            <a:ext cx="19816268" cy="2364957"/>
          </a:xfrm>
          <a:custGeom>
            <a:avLst/>
            <a:gdLst/>
            <a:ahLst/>
            <a:cxnLst/>
            <a:rect l="l" t="t" r="r" b="b"/>
            <a:pathLst>
              <a:path w="19816268" h="2364957">
                <a:moveTo>
                  <a:pt x="0" y="0"/>
                </a:moveTo>
                <a:lnTo>
                  <a:pt x="19816268" y="0"/>
                </a:lnTo>
                <a:lnTo>
                  <a:pt x="19816268" y="2364957"/>
                </a:lnTo>
                <a:lnTo>
                  <a:pt x="0" y="2364957"/>
                </a:lnTo>
                <a:lnTo>
                  <a:pt x="0" y="0"/>
                </a:lnTo>
                <a:close/>
              </a:path>
            </a:pathLst>
          </a:custGeom>
          <a:blipFill>
            <a:blip r:embed="rId4">
              <a:extLst>
                <a:ext uri="{96DAC541-7B7A-43D3-8B79-37D633B846F1}">
                  <asvg:svgBlip xmlns:asvg="http://schemas.microsoft.com/office/drawing/2016/SVG/main" r:embed="rId5"/>
                </a:ext>
              </a:extLst>
            </a:blip>
            <a:stretch>
              <a:fillRect l="-35004" t="-235155" r="-10666"/>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64840" y="-693872"/>
            <a:ext cx="12240886" cy="11674745"/>
          </a:xfrm>
          <a:custGeom>
            <a:avLst/>
            <a:gdLst/>
            <a:ahLst/>
            <a:cxnLst/>
            <a:rect l="l" t="t" r="r" b="b"/>
            <a:pathLst>
              <a:path w="12240886" h="11674745">
                <a:moveTo>
                  <a:pt x="0" y="0"/>
                </a:moveTo>
                <a:lnTo>
                  <a:pt x="12240886" y="0"/>
                </a:lnTo>
                <a:lnTo>
                  <a:pt x="12240886" y="11674744"/>
                </a:lnTo>
                <a:lnTo>
                  <a:pt x="0" y="116747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455221" y="2412260"/>
            <a:ext cx="7180326" cy="8229600"/>
          </a:xfrm>
          <a:custGeom>
            <a:avLst/>
            <a:gdLst/>
            <a:ahLst/>
            <a:cxnLst/>
            <a:rect l="l" t="t" r="r" b="b"/>
            <a:pathLst>
              <a:path w="7180326" h="8229600">
                <a:moveTo>
                  <a:pt x="0" y="0"/>
                </a:moveTo>
                <a:lnTo>
                  <a:pt x="7180326" y="0"/>
                </a:lnTo>
                <a:lnTo>
                  <a:pt x="7180326" y="8229600"/>
                </a:lnTo>
                <a:lnTo>
                  <a:pt x="0" y="8229600"/>
                </a:lnTo>
                <a:lnTo>
                  <a:pt x="0" y="0"/>
                </a:lnTo>
                <a:close/>
              </a:path>
            </a:pathLst>
          </a:custGeom>
          <a:blipFill>
            <a:blip r:embed="rId4"/>
            <a:stretch>
              <a:fillRect/>
            </a:stretch>
          </a:blipFill>
        </p:spPr>
      </p:sp>
      <p:sp>
        <p:nvSpPr>
          <p:cNvPr id="4" name="Freeform 4"/>
          <p:cNvSpPr/>
          <p:nvPr/>
        </p:nvSpPr>
        <p:spPr>
          <a:xfrm rot="1835077">
            <a:off x="-2505507" y="8743188"/>
            <a:ext cx="7315200" cy="3087624"/>
          </a:xfrm>
          <a:custGeom>
            <a:avLst/>
            <a:gdLst/>
            <a:ahLst/>
            <a:cxnLst/>
            <a:rect l="l" t="t" r="r" b="b"/>
            <a:pathLst>
              <a:path w="7315200" h="3087624">
                <a:moveTo>
                  <a:pt x="0" y="0"/>
                </a:moveTo>
                <a:lnTo>
                  <a:pt x="7315200" y="0"/>
                </a:lnTo>
                <a:lnTo>
                  <a:pt x="7315200" y="3087624"/>
                </a:lnTo>
                <a:lnTo>
                  <a:pt x="0" y="30876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664700" y="790575"/>
            <a:ext cx="9075627" cy="1534043"/>
          </a:xfrm>
          <a:prstGeom prst="rect">
            <a:avLst/>
          </a:prstGeom>
        </p:spPr>
        <p:txBody>
          <a:bodyPr lIns="0" tIns="0" rIns="0" bIns="0" rtlCol="0" anchor="t">
            <a:spAutoFit/>
          </a:bodyPr>
          <a:lstStyle/>
          <a:p>
            <a:pPr marL="0" lvl="0" indent="0" algn="ctr">
              <a:lnSpc>
                <a:spcPts val="11945"/>
              </a:lnSpc>
              <a:spcBef>
                <a:spcPct val="0"/>
              </a:spcBef>
            </a:pPr>
            <a:r>
              <a:rPr lang="en-US" sz="8532">
                <a:solidFill>
                  <a:srgbClr val="1A253D"/>
                </a:solidFill>
                <a:latin typeface="Adumu Regular"/>
                <a:ea typeface="Adumu Regular"/>
                <a:cs typeface="Adumu Regular"/>
                <a:sym typeface="Adumu Regular"/>
              </a:rPr>
              <a:t>WHAT IS A CLAIM?</a:t>
            </a:r>
          </a:p>
        </p:txBody>
      </p:sp>
      <p:sp>
        <p:nvSpPr>
          <p:cNvPr id="6" name="TextBox 6"/>
          <p:cNvSpPr txBox="1"/>
          <p:nvPr/>
        </p:nvSpPr>
        <p:spPr>
          <a:xfrm>
            <a:off x="664700" y="2630226"/>
            <a:ext cx="9400140" cy="6028669"/>
          </a:xfrm>
          <a:prstGeom prst="rect">
            <a:avLst/>
          </a:prstGeom>
        </p:spPr>
        <p:txBody>
          <a:bodyPr lIns="0" tIns="0" rIns="0" bIns="0" rtlCol="0" anchor="t">
            <a:spAutoFit/>
          </a:bodyPr>
          <a:lstStyle/>
          <a:p>
            <a:pPr algn="just">
              <a:lnSpc>
                <a:spcPts val="7911"/>
              </a:lnSpc>
            </a:pPr>
            <a:r>
              <a:rPr lang="en-US" sz="5650">
                <a:solidFill>
                  <a:srgbClr val="1A253D"/>
                </a:solidFill>
                <a:latin typeface="Anteb"/>
                <a:ea typeface="Anteb"/>
                <a:cs typeface="Anteb"/>
                <a:sym typeface="Anteb"/>
              </a:rPr>
              <a:t>Making your claims fit to your argument makes your convincing power unbeatable because an </a:t>
            </a:r>
            <a:r>
              <a:rPr lang="en-US" sz="5650" b="1" i="1">
                <a:solidFill>
                  <a:srgbClr val="1A253D"/>
                </a:solidFill>
                <a:latin typeface="Anteb Bold Italics"/>
                <a:ea typeface="Anteb Bold Italics"/>
                <a:cs typeface="Anteb Bold Italics"/>
                <a:sym typeface="Anteb Bold Italics"/>
              </a:rPr>
              <a:t>intelligent claim makes an intelligent communication.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7830921" y="823921"/>
            <a:ext cx="19816268" cy="2364957"/>
          </a:xfrm>
          <a:custGeom>
            <a:avLst/>
            <a:gdLst/>
            <a:ahLst/>
            <a:cxnLst/>
            <a:rect l="l" t="t" r="r" b="b"/>
            <a:pathLst>
              <a:path w="19816268" h="2364957">
                <a:moveTo>
                  <a:pt x="0" y="0"/>
                </a:moveTo>
                <a:lnTo>
                  <a:pt x="19816267" y="0"/>
                </a:lnTo>
                <a:lnTo>
                  <a:pt x="19816267" y="2364956"/>
                </a:lnTo>
                <a:lnTo>
                  <a:pt x="0" y="2364956"/>
                </a:lnTo>
                <a:lnTo>
                  <a:pt x="0" y="0"/>
                </a:lnTo>
                <a:close/>
              </a:path>
            </a:pathLst>
          </a:custGeom>
          <a:blipFill>
            <a:blip r:embed="rId2">
              <a:extLst>
                <a:ext uri="{96DAC541-7B7A-43D3-8B79-37D633B846F1}">
                  <asvg:svgBlip xmlns:asvg="http://schemas.microsoft.com/office/drawing/2016/SVG/main" r:embed="rId3"/>
                </a:ext>
              </a:extLst>
            </a:blip>
            <a:stretch>
              <a:fillRect l="-35004" t="-235155" r="-10666"/>
            </a:stretch>
          </a:blipFill>
        </p:spPr>
      </p:sp>
      <p:sp>
        <p:nvSpPr>
          <p:cNvPr id="3" name="Freeform 3"/>
          <p:cNvSpPr/>
          <p:nvPr/>
        </p:nvSpPr>
        <p:spPr>
          <a:xfrm>
            <a:off x="13473852" y="2965090"/>
            <a:ext cx="4557889" cy="7321910"/>
          </a:xfrm>
          <a:custGeom>
            <a:avLst/>
            <a:gdLst/>
            <a:ahLst/>
            <a:cxnLst/>
            <a:rect l="l" t="t" r="r" b="b"/>
            <a:pathLst>
              <a:path w="4557889" h="7321910">
                <a:moveTo>
                  <a:pt x="0" y="0"/>
                </a:moveTo>
                <a:lnTo>
                  <a:pt x="4557889" y="0"/>
                </a:lnTo>
                <a:lnTo>
                  <a:pt x="4557889" y="7321910"/>
                </a:lnTo>
                <a:lnTo>
                  <a:pt x="0" y="7321910"/>
                </a:lnTo>
                <a:lnTo>
                  <a:pt x="0" y="0"/>
                </a:lnTo>
                <a:close/>
              </a:path>
            </a:pathLst>
          </a:custGeom>
          <a:blipFill>
            <a:blip r:embed="rId4"/>
            <a:stretch>
              <a:fillRect/>
            </a:stretch>
          </a:blipFill>
        </p:spPr>
      </p:sp>
      <p:grpSp>
        <p:nvGrpSpPr>
          <p:cNvPr id="4" name="Group 4"/>
          <p:cNvGrpSpPr/>
          <p:nvPr/>
        </p:nvGrpSpPr>
        <p:grpSpPr>
          <a:xfrm>
            <a:off x="3802166" y="3273027"/>
            <a:ext cx="9270114" cy="1543050"/>
            <a:chOff x="0" y="0"/>
            <a:chExt cx="2441512" cy="406400"/>
          </a:xfrm>
        </p:grpSpPr>
        <p:sp>
          <p:nvSpPr>
            <p:cNvPr id="5" name="Freeform 5"/>
            <p:cNvSpPr/>
            <p:nvPr/>
          </p:nvSpPr>
          <p:spPr>
            <a:xfrm>
              <a:off x="0" y="0"/>
              <a:ext cx="2441512" cy="406400"/>
            </a:xfrm>
            <a:custGeom>
              <a:avLst/>
              <a:gdLst/>
              <a:ahLst/>
              <a:cxnLst/>
              <a:rect l="l" t="t" r="r" b="b"/>
              <a:pathLst>
                <a:path w="2441512" h="406400">
                  <a:moveTo>
                    <a:pt x="0" y="0"/>
                  </a:moveTo>
                  <a:lnTo>
                    <a:pt x="2441512" y="0"/>
                  </a:lnTo>
                  <a:lnTo>
                    <a:pt x="2441512" y="406400"/>
                  </a:lnTo>
                  <a:lnTo>
                    <a:pt x="0" y="406400"/>
                  </a:lnTo>
                  <a:close/>
                </a:path>
              </a:pathLst>
            </a:custGeom>
            <a:solidFill>
              <a:srgbClr val="2D3338"/>
            </a:solidFill>
          </p:spPr>
        </p:sp>
        <p:sp>
          <p:nvSpPr>
            <p:cNvPr id="6" name="TextBox 6"/>
            <p:cNvSpPr txBox="1"/>
            <p:nvPr/>
          </p:nvSpPr>
          <p:spPr>
            <a:xfrm>
              <a:off x="0" y="-38100"/>
              <a:ext cx="2441512"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4069880" y="3577671"/>
            <a:ext cx="9270114" cy="1543050"/>
            <a:chOff x="0" y="0"/>
            <a:chExt cx="2441512" cy="406400"/>
          </a:xfrm>
        </p:grpSpPr>
        <p:sp>
          <p:nvSpPr>
            <p:cNvPr id="8" name="Freeform 8"/>
            <p:cNvSpPr/>
            <p:nvPr/>
          </p:nvSpPr>
          <p:spPr>
            <a:xfrm>
              <a:off x="0" y="0"/>
              <a:ext cx="2441512" cy="406400"/>
            </a:xfrm>
            <a:custGeom>
              <a:avLst/>
              <a:gdLst/>
              <a:ahLst/>
              <a:cxnLst/>
              <a:rect l="l" t="t" r="r" b="b"/>
              <a:pathLst>
                <a:path w="2441512" h="406400">
                  <a:moveTo>
                    <a:pt x="0" y="0"/>
                  </a:moveTo>
                  <a:lnTo>
                    <a:pt x="2441512" y="0"/>
                  </a:lnTo>
                  <a:lnTo>
                    <a:pt x="2441512" y="406400"/>
                  </a:lnTo>
                  <a:lnTo>
                    <a:pt x="0" y="406400"/>
                  </a:lnTo>
                  <a:close/>
                </a:path>
              </a:pathLst>
            </a:custGeom>
            <a:solidFill>
              <a:srgbClr val="E4AC3A"/>
            </a:solidFill>
          </p:spPr>
        </p:sp>
        <p:sp>
          <p:nvSpPr>
            <p:cNvPr id="9" name="TextBox 9"/>
            <p:cNvSpPr txBox="1"/>
            <p:nvPr/>
          </p:nvSpPr>
          <p:spPr>
            <a:xfrm>
              <a:off x="0" y="-38100"/>
              <a:ext cx="2441512" cy="4445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2281646" y="1120315"/>
            <a:ext cx="13148041" cy="1534043"/>
          </a:xfrm>
          <a:prstGeom prst="rect">
            <a:avLst/>
          </a:prstGeom>
        </p:spPr>
        <p:txBody>
          <a:bodyPr lIns="0" tIns="0" rIns="0" bIns="0" rtlCol="0" anchor="t">
            <a:spAutoFit/>
          </a:bodyPr>
          <a:lstStyle/>
          <a:p>
            <a:pPr marL="0" lvl="0" indent="0" algn="ctr">
              <a:lnSpc>
                <a:spcPts val="11945"/>
              </a:lnSpc>
              <a:spcBef>
                <a:spcPct val="0"/>
              </a:spcBef>
            </a:pPr>
            <a:r>
              <a:rPr lang="en-US" sz="8532">
                <a:solidFill>
                  <a:srgbClr val="1A253D"/>
                </a:solidFill>
                <a:latin typeface="Adumu Regular"/>
                <a:ea typeface="Adumu Regular"/>
                <a:cs typeface="Adumu Regular"/>
                <a:sym typeface="Adumu Regular"/>
              </a:rPr>
              <a:t>THREE KINDS OF CLAIMS</a:t>
            </a:r>
          </a:p>
        </p:txBody>
      </p:sp>
      <p:sp>
        <p:nvSpPr>
          <p:cNvPr id="11" name="TextBox 11"/>
          <p:cNvSpPr txBox="1"/>
          <p:nvPr/>
        </p:nvSpPr>
        <p:spPr>
          <a:xfrm>
            <a:off x="4535041" y="3586679"/>
            <a:ext cx="8571647" cy="1534043"/>
          </a:xfrm>
          <a:prstGeom prst="rect">
            <a:avLst/>
          </a:prstGeom>
        </p:spPr>
        <p:txBody>
          <a:bodyPr lIns="0" tIns="0" rIns="0" bIns="0" rtlCol="0" anchor="t">
            <a:spAutoFit/>
          </a:bodyPr>
          <a:lstStyle/>
          <a:p>
            <a:pPr marL="0" lvl="0" indent="0" algn="ctr">
              <a:lnSpc>
                <a:spcPts val="11945"/>
              </a:lnSpc>
              <a:spcBef>
                <a:spcPct val="0"/>
              </a:spcBef>
            </a:pPr>
            <a:r>
              <a:rPr lang="en-US" sz="8532">
                <a:solidFill>
                  <a:srgbClr val="FFFFFF"/>
                </a:solidFill>
                <a:latin typeface="Adumu Regular"/>
                <a:ea typeface="Adumu Regular"/>
                <a:cs typeface="Adumu Regular"/>
                <a:sym typeface="Adumu Regular"/>
              </a:rPr>
              <a:t>CLAIM OF FACT</a:t>
            </a:r>
          </a:p>
        </p:txBody>
      </p:sp>
      <p:grpSp>
        <p:nvGrpSpPr>
          <p:cNvPr id="12" name="Group 12"/>
          <p:cNvGrpSpPr/>
          <p:nvPr/>
        </p:nvGrpSpPr>
        <p:grpSpPr>
          <a:xfrm>
            <a:off x="3802166" y="5343837"/>
            <a:ext cx="9270114" cy="1543050"/>
            <a:chOff x="0" y="0"/>
            <a:chExt cx="2441512" cy="406400"/>
          </a:xfrm>
        </p:grpSpPr>
        <p:sp>
          <p:nvSpPr>
            <p:cNvPr id="13" name="Freeform 13"/>
            <p:cNvSpPr/>
            <p:nvPr/>
          </p:nvSpPr>
          <p:spPr>
            <a:xfrm>
              <a:off x="0" y="0"/>
              <a:ext cx="2441512" cy="406400"/>
            </a:xfrm>
            <a:custGeom>
              <a:avLst/>
              <a:gdLst/>
              <a:ahLst/>
              <a:cxnLst/>
              <a:rect l="l" t="t" r="r" b="b"/>
              <a:pathLst>
                <a:path w="2441512" h="406400">
                  <a:moveTo>
                    <a:pt x="0" y="0"/>
                  </a:moveTo>
                  <a:lnTo>
                    <a:pt x="2441512" y="0"/>
                  </a:lnTo>
                  <a:lnTo>
                    <a:pt x="2441512" y="406400"/>
                  </a:lnTo>
                  <a:lnTo>
                    <a:pt x="0" y="406400"/>
                  </a:lnTo>
                  <a:close/>
                </a:path>
              </a:pathLst>
            </a:custGeom>
            <a:solidFill>
              <a:srgbClr val="2D3338"/>
            </a:solidFill>
          </p:spPr>
        </p:sp>
        <p:sp>
          <p:nvSpPr>
            <p:cNvPr id="14" name="TextBox 14"/>
            <p:cNvSpPr txBox="1"/>
            <p:nvPr/>
          </p:nvSpPr>
          <p:spPr>
            <a:xfrm>
              <a:off x="0" y="-38100"/>
              <a:ext cx="2441512"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4069880" y="5648481"/>
            <a:ext cx="9270114" cy="1543050"/>
            <a:chOff x="0" y="0"/>
            <a:chExt cx="2441512" cy="406400"/>
          </a:xfrm>
        </p:grpSpPr>
        <p:sp>
          <p:nvSpPr>
            <p:cNvPr id="16" name="Freeform 16"/>
            <p:cNvSpPr/>
            <p:nvPr/>
          </p:nvSpPr>
          <p:spPr>
            <a:xfrm>
              <a:off x="0" y="0"/>
              <a:ext cx="2441512" cy="406400"/>
            </a:xfrm>
            <a:custGeom>
              <a:avLst/>
              <a:gdLst/>
              <a:ahLst/>
              <a:cxnLst/>
              <a:rect l="l" t="t" r="r" b="b"/>
              <a:pathLst>
                <a:path w="2441512" h="406400">
                  <a:moveTo>
                    <a:pt x="0" y="0"/>
                  </a:moveTo>
                  <a:lnTo>
                    <a:pt x="2441512" y="0"/>
                  </a:lnTo>
                  <a:lnTo>
                    <a:pt x="2441512" y="406400"/>
                  </a:lnTo>
                  <a:lnTo>
                    <a:pt x="0" y="406400"/>
                  </a:lnTo>
                  <a:close/>
                </a:path>
              </a:pathLst>
            </a:custGeom>
            <a:solidFill>
              <a:srgbClr val="E4AC3A"/>
            </a:solidFill>
          </p:spPr>
        </p:sp>
        <p:sp>
          <p:nvSpPr>
            <p:cNvPr id="17" name="TextBox 17"/>
            <p:cNvSpPr txBox="1"/>
            <p:nvPr/>
          </p:nvSpPr>
          <p:spPr>
            <a:xfrm>
              <a:off x="0" y="-38100"/>
              <a:ext cx="2441512" cy="4445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4535041" y="5657488"/>
            <a:ext cx="8571647" cy="1534043"/>
          </a:xfrm>
          <a:prstGeom prst="rect">
            <a:avLst/>
          </a:prstGeom>
        </p:spPr>
        <p:txBody>
          <a:bodyPr lIns="0" tIns="0" rIns="0" bIns="0" rtlCol="0" anchor="t">
            <a:spAutoFit/>
          </a:bodyPr>
          <a:lstStyle/>
          <a:p>
            <a:pPr marL="0" lvl="0" indent="0" algn="ctr">
              <a:lnSpc>
                <a:spcPts val="11945"/>
              </a:lnSpc>
              <a:spcBef>
                <a:spcPct val="0"/>
              </a:spcBef>
            </a:pPr>
            <a:r>
              <a:rPr lang="en-US" sz="8532">
                <a:solidFill>
                  <a:srgbClr val="FFFFFF"/>
                </a:solidFill>
                <a:latin typeface="Adumu Regular"/>
                <a:ea typeface="Adumu Regular"/>
                <a:cs typeface="Adumu Regular"/>
                <a:sym typeface="Adumu Regular"/>
              </a:rPr>
              <a:t>CLAIM OF VALUE</a:t>
            </a:r>
          </a:p>
        </p:txBody>
      </p:sp>
      <p:grpSp>
        <p:nvGrpSpPr>
          <p:cNvPr id="19" name="Group 19"/>
          <p:cNvGrpSpPr/>
          <p:nvPr/>
        </p:nvGrpSpPr>
        <p:grpSpPr>
          <a:xfrm>
            <a:off x="3936023" y="7410606"/>
            <a:ext cx="9270114" cy="1543050"/>
            <a:chOff x="0" y="0"/>
            <a:chExt cx="2441512" cy="406400"/>
          </a:xfrm>
        </p:grpSpPr>
        <p:sp>
          <p:nvSpPr>
            <p:cNvPr id="20" name="Freeform 20"/>
            <p:cNvSpPr/>
            <p:nvPr/>
          </p:nvSpPr>
          <p:spPr>
            <a:xfrm>
              <a:off x="0" y="0"/>
              <a:ext cx="2441512" cy="406400"/>
            </a:xfrm>
            <a:custGeom>
              <a:avLst/>
              <a:gdLst/>
              <a:ahLst/>
              <a:cxnLst/>
              <a:rect l="l" t="t" r="r" b="b"/>
              <a:pathLst>
                <a:path w="2441512" h="406400">
                  <a:moveTo>
                    <a:pt x="0" y="0"/>
                  </a:moveTo>
                  <a:lnTo>
                    <a:pt x="2441512" y="0"/>
                  </a:lnTo>
                  <a:lnTo>
                    <a:pt x="2441512" y="406400"/>
                  </a:lnTo>
                  <a:lnTo>
                    <a:pt x="0" y="406400"/>
                  </a:lnTo>
                  <a:close/>
                </a:path>
              </a:pathLst>
            </a:custGeom>
            <a:solidFill>
              <a:srgbClr val="2D3338"/>
            </a:solidFill>
          </p:spPr>
        </p:sp>
        <p:sp>
          <p:nvSpPr>
            <p:cNvPr id="21" name="TextBox 21"/>
            <p:cNvSpPr txBox="1"/>
            <p:nvPr/>
          </p:nvSpPr>
          <p:spPr>
            <a:xfrm>
              <a:off x="0" y="-38100"/>
              <a:ext cx="2441512" cy="444500"/>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4203738" y="7715250"/>
            <a:ext cx="9270114" cy="1543050"/>
            <a:chOff x="0" y="0"/>
            <a:chExt cx="2441512" cy="406400"/>
          </a:xfrm>
        </p:grpSpPr>
        <p:sp>
          <p:nvSpPr>
            <p:cNvPr id="23" name="Freeform 23"/>
            <p:cNvSpPr/>
            <p:nvPr/>
          </p:nvSpPr>
          <p:spPr>
            <a:xfrm>
              <a:off x="0" y="0"/>
              <a:ext cx="2441512" cy="406400"/>
            </a:xfrm>
            <a:custGeom>
              <a:avLst/>
              <a:gdLst/>
              <a:ahLst/>
              <a:cxnLst/>
              <a:rect l="l" t="t" r="r" b="b"/>
              <a:pathLst>
                <a:path w="2441512" h="406400">
                  <a:moveTo>
                    <a:pt x="0" y="0"/>
                  </a:moveTo>
                  <a:lnTo>
                    <a:pt x="2441512" y="0"/>
                  </a:lnTo>
                  <a:lnTo>
                    <a:pt x="2441512" y="406400"/>
                  </a:lnTo>
                  <a:lnTo>
                    <a:pt x="0" y="406400"/>
                  </a:lnTo>
                  <a:close/>
                </a:path>
              </a:pathLst>
            </a:custGeom>
            <a:solidFill>
              <a:srgbClr val="E4AC3A"/>
            </a:solidFill>
          </p:spPr>
        </p:sp>
        <p:sp>
          <p:nvSpPr>
            <p:cNvPr id="24" name="TextBox 24"/>
            <p:cNvSpPr txBox="1"/>
            <p:nvPr/>
          </p:nvSpPr>
          <p:spPr>
            <a:xfrm>
              <a:off x="0" y="-38100"/>
              <a:ext cx="2441512" cy="444500"/>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4668898" y="7724257"/>
            <a:ext cx="8571647" cy="1534043"/>
          </a:xfrm>
          <a:prstGeom prst="rect">
            <a:avLst/>
          </a:prstGeom>
        </p:spPr>
        <p:txBody>
          <a:bodyPr lIns="0" tIns="0" rIns="0" bIns="0" rtlCol="0" anchor="t">
            <a:spAutoFit/>
          </a:bodyPr>
          <a:lstStyle/>
          <a:p>
            <a:pPr marL="0" lvl="0" indent="0" algn="ctr">
              <a:lnSpc>
                <a:spcPts val="11945"/>
              </a:lnSpc>
              <a:spcBef>
                <a:spcPct val="0"/>
              </a:spcBef>
            </a:pPr>
            <a:r>
              <a:rPr lang="en-US" sz="8532">
                <a:solidFill>
                  <a:srgbClr val="FFFFFF"/>
                </a:solidFill>
                <a:latin typeface="Adumu Regular"/>
                <a:ea typeface="Adumu Regular"/>
                <a:cs typeface="Adumu Regular"/>
                <a:sym typeface="Adumu Regular"/>
              </a:rPr>
              <a:t>CLAIM OF POLICY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4000" y="790575"/>
            <a:ext cx="8115300" cy="1534043"/>
          </a:xfrm>
          <a:prstGeom prst="rect">
            <a:avLst/>
          </a:prstGeom>
        </p:spPr>
        <p:txBody>
          <a:bodyPr lIns="0" tIns="0" rIns="0" bIns="0" rtlCol="0" anchor="t">
            <a:spAutoFit/>
          </a:bodyPr>
          <a:lstStyle/>
          <a:p>
            <a:pPr marL="0" lvl="0" indent="0" algn="ctr">
              <a:lnSpc>
                <a:spcPts val="11945"/>
              </a:lnSpc>
              <a:spcBef>
                <a:spcPct val="0"/>
              </a:spcBef>
            </a:pPr>
            <a:r>
              <a:rPr lang="en-US" sz="8532">
                <a:solidFill>
                  <a:srgbClr val="1A253D"/>
                </a:solidFill>
                <a:latin typeface="Adumu Regular"/>
                <a:ea typeface="Adumu Regular"/>
                <a:cs typeface="Adumu Regular"/>
                <a:sym typeface="Adumu Regular"/>
              </a:rPr>
              <a:t>CLAIM OF FACT</a:t>
            </a:r>
          </a:p>
        </p:txBody>
      </p:sp>
      <p:sp>
        <p:nvSpPr>
          <p:cNvPr id="3" name="Freeform 3"/>
          <p:cNvSpPr/>
          <p:nvPr/>
        </p:nvSpPr>
        <p:spPr>
          <a:xfrm rot="5400000">
            <a:off x="-3498891" y="1050052"/>
            <a:ext cx="14646177" cy="7648395"/>
          </a:xfrm>
          <a:custGeom>
            <a:avLst/>
            <a:gdLst/>
            <a:ahLst/>
            <a:cxnLst/>
            <a:rect l="l" t="t" r="r" b="b"/>
            <a:pathLst>
              <a:path w="14646177" h="7648395">
                <a:moveTo>
                  <a:pt x="0" y="0"/>
                </a:moveTo>
                <a:lnTo>
                  <a:pt x="14646177" y="0"/>
                </a:lnTo>
                <a:lnTo>
                  <a:pt x="14646177" y="7648395"/>
                </a:lnTo>
                <a:lnTo>
                  <a:pt x="0" y="7648395"/>
                </a:lnTo>
                <a:lnTo>
                  <a:pt x="0" y="0"/>
                </a:lnTo>
                <a:close/>
              </a:path>
            </a:pathLst>
          </a:custGeom>
          <a:blipFill>
            <a:blip r:embed="rId2">
              <a:extLst>
                <a:ext uri="{96DAC541-7B7A-43D3-8B79-37D633B846F1}">
                  <asvg:svgBlip xmlns:asvg="http://schemas.microsoft.com/office/drawing/2016/SVG/main" r:embed="rId3"/>
                </a:ext>
              </a:extLst>
            </a:blip>
            <a:stretch>
              <a:fillRect l="-57646" r="-32536"/>
            </a:stretch>
          </a:blipFill>
        </p:spPr>
      </p:sp>
      <p:sp>
        <p:nvSpPr>
          <p:cNvPr id="4" name="Freeform 4"/>
          <p:cNvSpPr/>
          <p:nvPr/>
        </p:nvSpPr>
        <p:spPr>
          <a:xfrm>
            <a:off x="147366" y="2324618"/>
            <a:ext cx="7501028" cy="7962382"/>
          </a:xfrm>
          <a:custGeom>
            <a:avLst/>
            <a:gdLst/>
            <a:ahLst/>
            <a:cxnLst/>
            <a:rect l="l" t="t" r="r" b="b"/>
            <a:pathLst>
              <a:path w="7501028" h="7962382">
                <a:moveTo>
                  <a:pt x="0" y="0"/>
                </a:moveTo>
                <a:lnTo>
                  <a:pt x="7501029" y="0"/>
                </a:lnTo>
                <a:lnTo>
                  <a:pt x="7501029" y="7962382"/>
                </a:lnTo>
                <a:lnTo>
                  <a:pt x="0" y="7962382"/>
                </a:lnTo>
                <a:lnTo>
                  <a:pt x="0" y="0"/>
                </a:lnTo>
                <a:close/>
              </a:path>
            </a:pathLst>
          </a:custGeom>
          <a:blipFill>
            <a:blip r:embed="rId4"/>
            <a:stretch>
              <a:fillRect l="-2411" r="-2411"/>
            </a:stretch>
          </a:blipFill>
        </p:spPr>
      </p:sp>
      <p:sp>
        <p:nvSpPr>
          <p:cNvPr id="5" name="TextBox 5"/>
          <p:cNvSpPr txBox="1"/>
          <p:nvPr/>
        </p:nvSpPr>
        <p:spPr>
          <a:xfrm>
            <a:off x="7427376" y="2401284"/>
            <a:ext cx="10371531" cy="3536742"/>
          </a:xfrm>
          <a:prstGeom prst="rect">
            <a:avLst/>
          </a:prstGeom>
        </p:spPr>
        <p:txBody>
          <a:bodyPr lIns="0" tIns="0" rIns="0" bIns="0" rtlCol="0" anchor="t">
            <a:spAutoFit/>
          </a:bodyPr>
          <a:lstStyle/>
          <a:p>
            <a:pPr marL="865368" lvl="1" indent="-432684" algn="just">
              <a:lnSpc>
                <a:spcPts val="5611"/>
              </a:lnSpc>
              <a:buFont typeface="Arial"/>
              <a:buChar char="•"/>
            </a:pPr>
            <a:r>
              <a:rPr lang="en-US" sz="4008" b="1" i="1">
                <a:solidFill>
                  <a:srgbClr val="1A253D"/>
                </a:solidFill>
                <a:latin typeface="Anteb Bold Italics"/>
                <a:ea typeface="Anteb Bold Italics"/>
                <a:cs typeface="Anteb Bold Italics"/>
                <a:sym typeface="Anteb Bold Italics"/>
              </a:rPr>
              <a:t>A Claim of Fact</a:t>
            </a:r>
            <a:r>
              <a:rPr lang="en-US" sz="4008" b="1">
                <a:solidFill>
                  <a:srgbClr val="1A253D"/>
                </a:solidFill>
                <a:latin typeface="Anteb Bold"/>
                <a:ea typeface="Anteb Bold"/>
                <a:cs typeface="Anteb Bold"/>
                <a:sym typeface="Anteb Bold"/>
              </a:rPr>
              <a:t> </a:t>
            </a:r>
            <a:r>
              <a:rPr lang="en-US" sz="4008">
                <a:solidFill>
                  <a:srgbClr val="1A253D"/>
                </a:solidFill>
                <a:latin typeface="Anteb"/>
                <a:ea typeface="Anteb"/>
                <a:cs typeface="Anteb"/>
                <a:sym typeface="Anteb"/>
              </a:rPr>
              <a:t>asserts that something quantifiable has existed, does exist, or will exist. The center of controversy in a factual claim is over the reasonableness of the fact in question.</a:t>
            </a:r>
          </a:p>
        </p:txBody>
      </p:sp>
      <p:sp>
        <p:nvSpPr>
          <p:cNvPr id="6" name="TextBox 6"/>
          <p:cNvSpPr txBox="1"/>
          <p:nvPr/>
        </p:nvSpPr>
        <p:spPr>
          <a:xfrm>
            <a:off x="7427376" y="6119001"/>
            <a:ext cx="10371531" cy="1422192"/>
          </a:xfrm>
          <a:prstGeom prst="rect">
            <a:avLst/>
          </a:prstGeom>
        </p:spPr>
        <p:txBody>
          <a:bodyPr lIns="0" tIns="0" rIns="0" bIns="0" rtlCol="0" anchor="t">
            <a:spAutoFit/>
          </a:bodyPr>
          <a:lstStyle/>
          <a:p>
            <a:pPr marL="865368" lvl="1" indent="-432684" algn="just">
              <a:lnSpc>
                <a:spcPts val="5611"/>
              </a:lnSpc>
              <a:buFont typeface="Arial"/>
              <a:buChar char="•"/>
            </a:pPr>
            <a:r>
              <a:rPr lang="en-US" sz="4008">
                <a:solidFill>
                  <a:srgbClr val="1A253D"/>
                </a:solidFill>
                <a:latin typeface="Anteb"/>
                <a:ea typeface="Anteb"/>
                <a:cs typeface="Anteb"/>
                <a:sym typeface="Anteb"/>
              </a:rPr>
              <a:t>Claims of fact may be assertions about the past, present, or future.</a:t>
            </a:r>
          </a:p>
        </p:txBody>
      </p:sp>
      <p:sp>
        <p:nvSpPr>
          <p:cNvPr id="7" name="TextBox 7"/>
          <p:cNvSpPr txBox="1"/>
          <p:nvPr/>
        </p:nvSpPr>
        <p:spPr>
          <a:xfrm>
            <a:off x="7427376" y="7836108"/>
            <a:ext cx="10371531" cy="1422192"/>
          </a:xfrm>
          <a:prstGeom prst="rect">
            <a:avLst/>
          </a:prstGeom>
        </p:spPr>
        <p:txBody>
          <a:bodyPr lIns="0" tIns="0" rIns="0" bIns="0" rtlCol="0" anchor="t">
            <a:spAutoFit/>
          </a:bodyPr>
          <a:lstStyle/>
          <a:p>
            <a:pPr marL="865368" lvl="1" indent="-432684" algn="just">
              <a:lnSpc>
                <a:spcPts val="5611"/>
              </a:lnSpc>
              <a:buFont typeface="Arial"/>
              <a:buChar char="•"/>
            </a:pPr>
            <a:r>
              <a:rPr lang="en-US" sz="4008">
                <a:solidFill>
                  <a:srgbClr val="1A253D"/>
                </a:solidFill>
                <a:latin typeface="Anteb"/>
                <a:ea typeface="Anteb"/>
                <a:cs typeface="Anteb"/>
                <a:sym typeface="Anteb"/>
              </a:rPr>
              <a:t>A type of claim that affirms or asserts whether a statement is true or untrue.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399" y="190241"/>
            <a:ext cx="5860396" cy="1201620"/>
          </a:xfrm>
          <a:prstGeom prst="rect">
            <a:avLst/>
          </a:prstGeom>
        </p:spPr>
        <p:txBody>
          <a:bodyPr lIns="0" tIns="0" rIns="0" bIns="0" rtlCol="0" anchor="t">
            <a:spAutoFit/>
          </a:bodyPr>
          <a:lstStyle/>
          <a:p>
            <a:pPr marL="0" lvl="0" indent="0" algn="ctr">
              <a:lnSpc>
                <a:spcPts val="9320"/>
              </a:lnSpc>
              <a:spcBef>
                <a:spcPct val="0"/>
              </a:spcBef>
            </a:pPr>
            <a:r>
              <a:rPr lang="en-US" sz="6657">
                <a:solidFill>
                  <a:srgbClr val="1A253D"/>
                </a:solidFill>
                <a:latin typeface="Adumu Regular"/>
                <a:ea typeface="Adumu Regular"/>
                <a:cs typeface="Adumu Regular"/>
                <a:sym typeface="Adumu Regular"/>
              </a:rPr>
              <a:t>EXAMPLES</a:t>
            </a:r>
          </a:p>
        </p:txBody>
      </p:sp>
      <p:sp>
        <p:nvSpPr>
          <p:cNvPr id="3" name="TextBox 3"/>
          <p:cNvSpPr txBox="1"/>
          <p:nvPr/>
        </p:nvSpPr>
        <p:spPr>
          <a:xfrm>
            <a:off x="4147055" y="2087146"/>
            <a:ext cx="10513111" cy="2137959"/>
          </a:xfrm>
          <a:prstGeom prst="rect">
            <a:avLst/>
          </a:prstGeom>
        </p:spPr>
        <p:txBody>
          <a:bodyPr lIns="0" tIns="0" rIns="0" bIns="0" rtlCol="0" anchor="t">
            <a:spAutoFit/>
          </a:bodyPr>
          <a:lstStyle/>
          <a:p>
            <a:pPr algn="just">
              <a:lnSpc>
                <a:spcPts val="5620"/>
              </a:lnSpc>
            </a:pPr>
            <a:r>
              <a:rPr lang="en-US" sz="4014">
                <a:solidFill>
                  <a:srgbClr val="1A253D"/>
                </a:solidFill>
                <a:latin typeface="Anteb"/>
                <a:ea typeface="Anteb"/>
                <a:cs typeface="Anteb"/>
                <a:sym typeface="Anteb"/>
              </a:rPr>
              <a:t>Social distancing is important during the coronavirus pandemic.</a:t>
            </a:r>
          </a:p>
          <a:p>
            <a:pPr algn="just">
              <a:lnSpc>
                <a:spcPts val="5620"/>
              </a:lnSpc>
            </a:pPr>
            <a:endParaRPr lang="en-US" sz="4014">
              <a:solidFill>
                <a:srgbClr val="1A253D"/>
              </a:solidFill>
              <a:latin typeface="Anteb"/>
              <a:ea typeface="Anteb"/>
              <a:cs typeface="Anteb"/>
              <a:sym typeface="Anteb"/>
            </a:endParaRPr>
          </a:p>
        </p:txBody>
      </p:sp>
      <p:sp>
        <p:nvSpPr>
          <p:cNvPr id="4" name="Freeform 4"/>
          <p:cNvSpPr/>
          <p:nvPr/>
        </p:nvSpPr>
        <p:spPr>
          <a:xfrm flipH="1">
            <a:off x="-2795118" y="6991095"/>
            <a:ext cx="8971628" cy="4534410"/>
          </a:xfrm>
          <a:custGeom>
            <a:avLst/>
            <a:gdLst/>
            <a:ahLst/>
            <a:cxnLst/>
            <a:rect l="l" t="t" r="r" b="b"/>
            <a:pathLst>
              <a:path w="8971628" h="4534410">
                <a:moveTo>
                  <a:pt x="8971628" y="0"/>
                </a:moveTo>
                <a:lnTo>
                  <a:pt x="0" y="0"/>
                </a:lnTo>
                <a:lnTo>
                  <a:pt x="0" y="4534410"/>
                </a:lnTo>
                <a:lnTo>
                  <a:pt x="8971628" y="4534410"/>
                </a:lnTo>
                <a:lnTo>
                  <a:pt x="8971628"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028700" y="1439947"/>
            <a:ext cx="2727532" cy="2664401"/>
            <a:chOff x="0" y="0"/>
            <a:chExt cx="4828540" cy="4716780"/>
          </a:xfrm>
        </p:grpSpPr>
        <p:sp>
          <p:nvSpPr>
            <p:cNvPr id="6" name="Freeform 6"/>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4"/>
              <a:stretch>
                <a:fillRect l="-23271" r="-23271"/>
              </a:stretch>
            </a:blipFill>
          </p:spPr>
        </p:sp>
      </p:grpSp>
      <p:sp>
        <p:nvSpPr>
          <p:cNvPr id="7" name="Freeform 7"/>
          <p:cNvSpPr/>
          <p:nvPr/>
        </p:nvSpPr>
        <p:spPr>
          <a:xfrm rot="-10800000" flipH="1">
            <a:off x="10857253" y="-672326"/>
            <a:ext cx="8971628" cy="4534410"/>
          </a:xfrm>
          <a:custGeom>
            <a:avLst/>
            <a:gdLst/>
            <a:ahLst/>
            <a:cxnLst/>
            <a:rect l="l" t="t" r="r" b="b"/>
            <a:pathLst>
              <a:path w="8971628" h="4534410">
                <a:moveTo>
                  <a:pt x="8971628" y="0"/>
                </a:moveTo>
                <a:lnTo>
                  <a:pt x="0" y="0"/>
                </a:lnTo>
                <a:lnTo>
                  <a:pt x="0" y="4534410"/>
                </a:lnTo>
                <a:lnTo>
                  <a:pt x="8971628" y="4534410"/>
                </a:lnTo>
                <a:lnTo>
                  <a:pt x="8971628"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3454870" y="3517198"/>
            <a:ext cx="3023993" cy="2954000"/>
            <a:chOff x="0" y="0"/>
            <a:chExt cx="4828540" cy="4716780"/>
          </a:xfrm>
        </p:grpSpPr>
        <p:sp>
          <p:nvSpPr>
            <p:cNvPr id="9" name="Freeform 9"/>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5"/>
              <a:stretch>
                <a:fillRect l="-23271" r="-23271"/>
              </a:stretch>
            </a:blipFill>
          </p:spPr>
        </p:sp>
      </p:grpSp>
      <p:sp>
        <p:nvSpPr>
          <p:cNvPr id="10" name="TextBox 10"/>
          <p:cNvSpPr txBox="1"/>
          <p:nvPr/>
        </p:nvSpPr>
        <p:spPr>
          <a:xfrm>
            <a:off x="4147055" y="4333240"/>
            <a:ext cx="8788594" cy="2137959"/>
          </a:xfrm>
          <a:prstGeom prst="rect">
            <a:avLst/>
          </a:prstGeom>
        </p:spPr>
        <p:txBody>
          <a:bodyPr lIns="0" tIns="0" rIns="0" bIns="0" rtlCol="0" anchor="t">
            <a:spAutoFit/>
          </a:bodyPr>
          <a:lstStyle/>
          <a:p>
            <a:pPr algn="just">
              <a:lnSpc>
                <a:spcPts val="5620"/>
              </a:lnSpc>
            </a:pPr>
            <a:r>
              <a:rPr lang="en-US" sz="4014">
                <a:solidFill>
                  <a:srgbClr val="1A253D"/>
                </a:solidFill>
                <a:latin typeface="Anteb"/>
                <a:ea typeface="Anteb"/>
                <a:cs typeface="Anteb"/>
                <a:sym typeface="Anteb"/>
              </a:rPr>
              <a:t>The Philippine Eagle is a critically endangered species.</a:t>
            </a:r>
          </a:p>
          <a:p>
            <a:pPr algn="just">
              <a:lnSpc>
                <a:spcPts val="5620"/>
              </a:lnSpc>
            </a:pPr>
            <a:endParaRPr lang="en-US" sz="4014">
              <a:solidFill>
                <a:srgbClr val="1A253D"/>
              </a:solidFill>
              <a:latin typeface="Anteb"/>
              <a:ea typeface="Anteb"/>
              <a:cs typeface="Anteb"/>
              <a:sym typeface="Anteb"/>
            </a:endParaRPr>
          </a:p>
        </p:txBody>
      </p:sp>
      <p:sp>
        <p:nvSpPr>
          <p:cNvPr id="11" name="TextBox 11"/>
          <p:cNvSpPr txBox="1"/>
          <p:nvPr/>
        </p:nvSpPr>
        <p:spPr>
          <a:xfrm>
            <a:off x="6975760" y="7012305"/>
            <a:ext cx="10946239" cy="2245995"/>
          </a:xfrm>
          <a:prstGeom prst="rect">
            <a:avLst/>
          </a:prstGeom>
        </p:spPr>
        <p:txBody>
          <a:bodyPr lIns="0" tIns="0" rIns="0" bIns="0" rtlCol="0" anchor="t">
            <a:spAutoFit/>
          </a:bodyPr>
          <a:lstStyle/>
          <a:p>
            <a:pPr algn="just">
              <a:lnSpc>
                <a:spcPts val="5880"/>
              </a:lnSpc>
            </a:pPr>
            <a:r>
              <a:rPr lang="en-US" sz="4200">
                <a:solidFill>
                  <a:srgbClr val="1A253D"/>
                </a:solidFill>
                <a:latin typeface="Anteb"/>
                <a:ea typeface="Anteb"/>
                <a:cs typeface="Anteb"/>
                <a:sym typeface="Anteb"/>
              </a:rPr>
              <a:t>Video games lead to an increase in violence and addiction among teens.</a:t>
            </a:r>
          </a:p>
          <a:p>
            <a:pPr algn="just">
              <a:lnSpc>
                <a:spcPts val="5880"/>
              </a:lnSpc>
            </a:pPr>
            <a:endParaRPr lang="en-US" sz="4200">
              <a:solidFill>
                <a:srgbClr val="1A253D"/>
              </a:solidFill>
              <a:latin typeface="Anteb"/>
              <a:ea typeface="Anteb"/>
              <a:cs typeface="Anteb"/>
              <a:sym typeface="Anteb"/>
            </a:endParaRPr>
          </a:p>
        </p:txBody>
      </p:sp>
      <p:grpSp>
        <p:nvGrpSpPr>
          <p:cNvPr id="12" name="Group 12"/>
          <p:cNvGrpSpPr/>
          <p:nvPr/>
        </p:nvGrpSpPr>
        <p:grpSpPr>
          <a:xfrm>
            <a:off x="3756232" y="6471199"/>
            <a:ext cx="2711868" cy="2649100"/>
            <a:chOff x="0" y="0"/>
            <a:chExt cx="4828540" cy="4716780"/>
          </a:xfrm>
        </p:grpSpPr>
        <p:sp>
          <p:nvSpPr>
            <p:cNvPr id="13" name="Freeform 13"/>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6"/>
              <a:stretch>
                <a:fillRect l="-14999" r="-31268"/>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7140714" y="1117365"/>
            <a:ext cx="14646177" cy="7648395"/>
          </a:xfrm>
          <a:custGeom>
            <a:avLst/>
            <a:gdLst/>
            <a:ahLst/>
            <a:cxnLst/>
            <a:rect l="l" t="t" r="r" b="b"/>
            <a:pathLst>
              <a:path w="14646177" h="7648395">
                <a:moveTo>
                  <a:pt x="0" y="7648395"/>
                </a:moveTo>
                <a:lnTo>
                  <a:pt x="14646177" y="7648395"/>
                </a:lnTo>
                <a:lnTo>
                  <a:pt x="14646177" y="0"/>
                </a:lnTo>
                <a:lnTo>
                  <a:pt x="0" y="0"/>
                </a:lnTo>
                <a:lnTo>
                  <a:pt x="0" y="7648395"/>
                </a:lnTo>
                <a:close/>
              </a:path>
            </a:pathLst>
          </a:custGeom>
          <a:blipFill>
            <a:blip r:embed="rId2">
              <a:extLst>
                <a:ext uri="{96DAC541-7B7A-43D3-8B79-37D633B846F1}">
                  <asvg:svgBlip xmlns:asvg="http://schemas.microsoft.com/office/drawing/2016/SVG/main" r:embed="rId3"/>
                </a:ext>
              </a:extLst>
            </a:blip>
            <a:stretch>
              <a:fillRect l="-57646" r="-32536"/>
            </a:stretch>
          </a:blipFill>
        </p:spPr>
      </p:sp>
      <p:sp>
        <p:nvSpPr>
          <p:cNvPr id="3" name="Freeform 3"/>
          <p:cNvSpPr/>
          <p:nvPr/>
        </p:nvSpPr>
        <p:spPr>
          <a:xfrm>
            <a:off x="11867686" y="2265640"/>
            <a:ext cx="6420314" cy="8218002"/>
          </a:xfrm>
          <a:custGeom>
            <a:avLst/>
            <a:gdLst/>
            <a:ahLst/>
            <a:cxnLst/>
            <a:rect l="l" t="t" r="r" b="b"/>
            <a:pathLst>
              <a:path w="6420314" h="8218002">
                <a:moveTo>
                  <a:pt x="0" y="0"/>
                </a:moveTo>
                <a:lnTo>
                  <a:pt x="6420314" y="0"/>
                </a:lnTo>
                <a:lnTo>
                  <a:pt x="6420314" y="8218001"/>
                </a:lnTo>
                <a:lnTo>
                  <a:pt x="0" y="8218001"/>
                </a:lnTo>
                <a:lnTo>
                  <a:pt x="0" y="0"/>
                </a:lnTo>
                <a:close/>
              </a:path>
            </a:pathLst>
          </a:custGeom>
          <a:blipFill>
            <a:blip r:embed="rId4"/>
            <a:stretch>
              <a:fillRect/>
            </a:stretch>
          </a:blipFill>
        </p:spPr>
      </p:sp>
      <p:sp>
        <p:nvSpPr>
          <p:cNvPr id="4" name="TextBox 4"/>
          <p:cNvSpPr txBox="1"/>
          <p:nvPr/>
        </p:nvSpPr>
        <p:spPr>
          <a:xfrm>
            <a:off x="1028700" y="420356"/>
            <a:ext cx="8497523" cy="1534043"/>
          </a:xfrm>
          <a:prstGeom prst="rect">
            <a:avLst/>
          </a:prstGeom>
        </p:spPr>
        <p:txBody>
          <a:bodyPr lIns="0" tIns="0" rIns="0" bIns="0" rtlCol="0" anchor="t">
            <a:spAutoFit/>
          </a:bodyPr>
          <a:lstStyle/>
          <a:p>
            <a:pPr marL="0" lvl="0" indent="0" algn="ctr">
              <a:lnSpc>
                <a:spcPts val="11945"/>
              </a:lnSpc>
              <a:spcBef>
                <a:spcPct val="0"/>
              </a:spcBef>
            </a:pPr>
            <a:r>
              <a:rPr lang="en-US" sz="8532">
                <a:solidFill>
                  <a:srgbClr val="1A253D"/>
                </a:solidFill>
                <a:latin typeface="Adumu Regular"/>
                <a:ea typeface="Adumu Regular"/>
                <a:cs typeface="Adumu Regular"/>
                <a:sym typeface="Adumu Regular"/>
              </a:rPr>
              <a:t>CLAIM OF VALUE</a:t>
            </a:r>
          </a:p>
        </p:txBody>
      </p:sp>
      <p:sp>
        <p:nvSpPr>
          <p:cNvPr id="5" name="TextBox 5"/>
          <p:cNvSpPr txBox="1"/>
          <p:nvPr/>
        </p:nvSpPr>
        <p:spPr>
          <a:xfrm>
            <a:off x="166728" y="2132290"/>
            <a:ext cx="10472877" cy="2851543"/>
          </a:xfrm>
          <a:prstGeom prst="rect">
            <a:avLst/>
          </a:prstGeom>
        </p:spPr>
        <p:txBody>
          <a:bodyPr lIns="0" tIns="0" rIns="0" bIns="0" rtlCol="0" anchor="t">
            <a:spAutoFit/>
          </a:bodyPr>
          <a:lstStyle/>
          <a:p>
            <a:pPr marL="860259" lvl="1" indent="-430129" algn="just">
              <a:lnSpc>
                <a:spcPts val="5578"/>
              </a:lnSpc>
              <a:buFont typeface="Arial"/>
              <a:buChar char="•"/>
            </a:pPr>
            <a:r>
              <a:rPr lang="en-US" sz="3984">
                <a:solidFill>
                  <a:srgbClr val="1A253D"/>
                </a:solidFill>
                <a:latin typeface="Anteb"/>
                <a:ea typeface="Anteb"/>
                <a:cs typeface="Anteb"/>
                <a:sym typeface="Anteb"/>
              </a:rPr>
              <a:t>A </a:t>
            </a:r>
            <a:r>
              <a:rPr lang="en-US" sz="3984" b="1" i="1">
                <a:solidFill>
                  <a:srgbClr val="1A253D"/>
                </a:solidFill>
                <a:latin typeface="Anteb Bold Italics"/>
                <a:ea typeface="Anteb Bold Italics"/>
                <a:cs typeface="Anteb Bold Italics"/>
                <a:sym typeface="Anteb Bold Italics"/>
              </a:rPr>
              <a:t>Claim of Value</a:t>
            </a:r>
            <a:r>
              <a:rPr lang="en-US" sz="3984">
                <a:solidFill>
                  <a:srgbClr val="1A253D"/>
                </a:solidFill>
                <a:latin typeface="Anteb"/>
                <a:ea typeface="Anteb"/>
                <a:cs typeface="Anteb"/>
                <a:sym typeface="Anteb"/>
              </a:rPr>
              <a:t> asserts qualitative judgments along a good-to-bad continuum relating to persons, events, and things in one’s environment.</a:t>
            </a:r>
          </a:p>
        </p:txBody>
      </p:sp>
      <p:sp>
        <p:nvSpPr>
          <p:cNvPr id="6" name="TextBox 6"/>
          <p:cNvSpPr txBox="1"/>
          <p:nvPr/>
        </p:nvSpPr>
        <p:spPr>
          <a:xfrm>
            <a:off x="166728" y="5158866"/>
            <a:ext cx="10472877" cy="1441958"/>
          </a:xfrm>
          <a:prstGeom prst="rect">
            <a:avLst/>
          </a:prstGeom>
        </p:spPr>
        <p:txBody>
          <a:bodyPr lIns="0" tIns="0" rIns="0" bIns="0" rtlCol="0" anchor="t">
            <a:spAutoFit/>
          </a:bodyPr>
          <a:lstStyle/>
          <a:p>
            <a:pPr marL="859283" lvl="1" indent="-429641" algn="just">
              <a:lnSpc>
                <a:spcPts val="5572"/>
              </a:lnSpc>
              <a:buFont typeface="Arial"/>
              <a:buChar char="•"/>
            </a:pPr>
            <a:r>
              <a:rPr lang="en-US" sz="3980">
                <a:solidFill>
                  <a:srgbClr val="1A253D"/>
                </a:solidFill>
                <a:latin typeface="Anteb"/>
                <a:ea typeface="Anteb"/>
                <a:cs typeface="Anteb"/>
                <a:sym typeface="Anteb"/>
              </a:rPr>
              <a:t>A type of claim that evaluates, appraises, or judges an idea.</a:t>
            </a:r>
          </a:p>
        </p:txBody>
      </p:sp>
      <p:sp>
        <p:nvSpPr>
          <p:cNvPr id="7" name="TextBox 7"/>
          <p:cNvSpPr txBox="1"/>
          <p:nvPr/>
        </p:nvSpPr>
        <p:spPr>
          <a:xfrm>
            <a:off x="41023" y="6775858"/>
            <a:ext cx="10472877" cy="3511142"/>
          </a:xfrm>
          <a:prstGeom prst="rect">
            <a:avLst/>
          </a:prstGeom>
        </p:spPr>
        <p:txBody>
          <a:bodyPr lIns="0" tIns="0" rIns="0" bIns="0" rtlCol="0" anchor="t">
            <a:spAutoFit/>
          </a:bodyPr>
          <a:lstStyle/>
          <a:p>
            <a:pPr marL="860259" lvl="1" indent="-430130" algn="just">
              <a:lnSpc>
                <a:spcPts val="5578"/>
              </a:lnSpc>
              <a:buFont typeface="Arial"/>
              <a:buChar char="•"/>
            </a:pPr>
            <a:r>
              <a:rPr lang="en-US" sz="3984">
                <a:solidFill>
                  <a:srgbClr val="1A253D"/>
                </a:solidFill>
                <a:latin typeface="Anteb"/>
                <a:ea typeface="Anteb"/>
                <a:cs typeface="Anteb"/>
                <a:sym typeface="Anteb"/>
              </a:rPr>
              <a:t>Can state whether the author thinks the idea is good or bad, right or wrong, ethical or unethical, or just or unjust. May be influenced by the author’s religious, cultural, and social values.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226075" y="2176546"/>
            <a:ext cx="10680755" cy="2154898"/>
          </a:xfrm>
          <a:prstGeom prst="rect">
            <a:avLst/>
          </a:prstGeom>
        </p:spPr>
        <p:txBody>
          <a:bodyPr lIns="0" tIns="0" rIns="0" bIns="0" rtlCol="0" anchor="t">
            <a:spAutoFit/>
          </a:bodyPr>
          <a:lstStyle/>
          <a:p>
            <a:pPr algn="just">
              <a:lnSpc>
                <a:spcPts val="5651"/>
              </a:lnSpc>
            </a:pPr>
            <a:r>
              <a:rPr lang="en-US" sz="4036">
                <a:solidFill>
                  <a:srgbClr val="1A253D"/>
                </a:solidFill>
                <a:latin typeface="Anteb"/>
                <a:ea typeface="Anteb"/>
                <a:cs typeface="Anteb"/>
                <a:sym typeface="Anteb"/>
              </a:rPr>
              <a:t>Going to the beach is the best way to spend your  vacation. </a:t>
            </a:r>
          </a:p>
          <a:p>
            <a:pPr algn="just">
              <a:lnSpc>
                <a:spcPts val="5651"/>
              </a:lnSpc>
            </a:pPr>
            <a:endParaRPr lang="en-US" sz="4036">
              <a:solidFill>
                <a:srgbClr val="1A253D"/>
              </a:solidFill>
              <a:latin typeface="Anteb"/>
              <a:ea typeface="Anteb"/>
              <a:cs typeface="Anteb"/>
              <a:sym typeface="Anteb"/>
            </a:endParaRPr>
          </a:p>
        </p:txBody>
      </p:sp>
      <p:sp>
        <p:nvSpPr>
          <p:cNvPr id="3" name="Freeform 3"/>
          <p:cNvSpPr/>
          <p:nvPr/>
        </p:nvSpPr>
        <p:spPr>
          <a:xfrm flipH="1">
            <a:off x="-2298761" y="7395997"/>
            <a:ext cx="8971628" cy="4534410"/>
          </a:xfrm>
          <a:custGeom>
            <a:avLst/>
            <a:gdLst/>
            <a:ahLst/>
            <a:cxnLst/>
            <a:rect l="l" t="t" r="r" b="b"/>
            <a:pathLst>
              <a:path w="8971628" h="4534410">
                <a:moveTo>
                  <a:pt x="8971629" y="0"/>
                </a:moveTo>
                <a:lnTo>
                  <a:pt x="0" y="0"/>
                </a:lnTo>
                <a:lnTo>
                  <a:pt x="0" y="4534410"/>
                </a:lnTo>
                <a:lnTo>
                  <a:pt x="8971629" y="4534410"/>
                </a:lnTo>
                <a:lnTo>
                  <a:pt x="8971629"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28700" y="1594879"/>
            <a:ext cx="2771025" cy="2546063"/>
            <a:chOff x="0" y="0"/>
            <a:chExt cx="5133540" cy="4716780"/>
          </a:xfrm>
        </p:grpSpPr>
        <p:sp>
          <p:nvSpPr>
            <p:cNvPr id="5" name="Freeform 5"/>
            <p:cNvSpPr/>
            <p:nvPr/>
          </p:nvSpPr>
          <p:spPr>
            <a:xfrm>
              <a:off x="0" y="-7620"/>
              <a:ext cx="5138620" cy="4726940"/>
            </a:xfrm>
            <a:custGeom>
              <a:avLst/>
              <a:gdLst/>
              <a:ahLst/>
              <a:cxnLst/>
              <a:rect l="l" t="t" r="r" b="b"/>
              <a:pathLst>
                <a:path w="5138620" h="4726940">
                  <a:moveTo>
                    <a:pt x="3632095" y="4662170"/>
                  </a:moveTo>
                  <a:cubicBezTo>
                    <a:pt x="3602389" y="4669790"/>
                    <a:pt x="3579436" y="4679950"/>
                    <a:pt x="3556482" y="4682490"/>
                  </a:cubicBezTo>
                  <a:cubicBezTo>
                    <a:pt x="3426861" y="4692650"/>
                    <a:pt x="3298590" y="4702810"/>
                    <a:pt x="3168969" y="4711700"/>
                  </a:cubicBezTo>
                  <a:cubicBezTo>
                    <a:pt x="3102808" y="4715510"/>
                    <a:pt x="3036647" y="4719320"/>
                    <a:pt x="2970486" y="4720590"/>
                  </a:cubicBezTo>
                  <a:cubicBezTo>
                    <a:pt x="2898924" y="4723130"/>
                    <a:pt x="2827363" y="4726940"/>
                    <a:pt x="2757151" y="4724400"/>
                  </a:cubicBezTo>
                  <a:cubicBezTo>
                    <a:pt x="2689640" y="4723130"/>
                    <a:pt x="2622129" y="4719320"/>
                    <a:pt x="2557319" y="4707890"/>
                  </a:cubicBezTo>
                  <a:cubicBezTo>
                    <a:pt x="2473605" y="4693920"/>
                    <a:pt x="2388541" y="4693920"/>
                    <a:pt x="2306177" y="4681220"/>
                  </a:cubicBezTo>
                  <a:cubicBezTo>
                    <a:pt x="2091492" y="4648200"/>
                    <a:pt x="1872756" y="4657090"/>
                    <a:pt x="1656721" y="4643120"/>
                  </a:cubicBezTo>
                  <a:cubicBezTo>
                    <a:pt x="1535201" y="4635500"/>
                    <a:pt x="1413681" y="4617720"/>
                    <a:pt x="1292161" y="4602480"/>
                  </a:cubicBezTo>
                  <a:cubicBezTo>
                    <a:pt x="1154439" y="4585970"/>
                    <a:pt x="1016716" y="4566920"/>
                    <a:pt x="877644" y="4549140"/>
                  </a:cubicBezTo>
                  <a:cubicBezTo>
                    <a:pt x="776377" y="4536440"/>
                    <a:pt x="673760" y="4523740"/>
                    <a:pt x="572494" y="4511040"/>
                  </a:cubicBezTo>
                  <a:cubicBezTo>
                    <a:pt x="569793" y="4511040"/>
                    <a:pt x="567093" y="4509770"/>
                    <a:pt x="564392" y="4509770"/>
                  </a:cubicBezTo>
                  <a:cubicBezTo>
                    <a:pt x="479328" y="4475480"/>
                    <a:pt x="388864" y="4448810"/>
                    <a:pt x="310551" y="4404360"/>
                  </a:cubicBezTo>
                  <a:cubicBezTo>
                    <a:pt x="178229" y="4328160"/>
                    <a:pt x="121520" y="4206240"/>
                    <a:pt x="116119" y="4062730"/>
                  </a:cubicBezTo>
                  <a:cubicBezTo>
                    <a:pt x="114769" y="4013200"/>
                    <a:pt x="108018" y="3964940"/>
                    <a:pt x="108018" y="3915410"/>
                  </a:cubicBezTo>
                  <a:cubicBezTo>
                    <a:pt x="109368" y="3846830"/>
                    <a:pt x="114769" y="3779520"/>
                    <a:pt x="118819" y="3712210"/>
                  </a:cubicBezTo>
                  <a:cubicBezTo>
                    <a:pt x="129621" y="3511550"/>
                    <a:pt x="135022" y="3310890"/>
                    <a:pt x="118819" y="3110230"/>
                  </a:cubicBezTo>
                  <a:cubicBezTo>
                    <a:pt x="103967" y="2929890"/>
                    <a:pt x="90465" y="2750820"/>
                    <a:pt x="75612" y="2570480"/>
                  </a:cubicBezTo>
                  <a:cubicBezTo>
                    <a:pt x="66161" y="2454910"/>
                    <a:pt x="54009" y="2340610"/>
                    <a:pt x="45908" y="2225040"/>
                  </a:cubicBezTo>
                  <a:cubicBezTo>
                    <a:pt x="40507" y="2148840"/>
                    <a:pt x="41857" y="2071370"/>
                    <a:pt x="36456" y="1995170"/>
                  </a:cubicBezTo>
                  <a:cubicBezTo>
                    <a:pt x="33756" y="1951990"/>
                    <a:pt x="18903" y="1910080"/>
                    <a:pt x="17553" y="1866900"/>
                  </a:cubicBezTo>
                  <a:cubicBezTo>
                    <a:pt x="12152" y="1762760"/>
                    <a:pt x="10802" y="1657350"/>
                    <a:pt x="8101" y="1551940"/>
                  </a:cubicBezTo>
                  <a:cubicBezTo>
                    <a:pt x="6751" y="1511300"/>
                    <a:pt x="0" y="1470660"/>
                    <a:pt x="1350" y="1430020"/>
                  </a:cubicBezTo>
                  <a:cubicBezTo>
                    <a:pt x="2700" y="1366520"/>
                    <a:pt x="10802" y="1303020"/>
                    <a:pt x="12152" y="1239520"/>
                  </a:cubicBezTo>
                  <a:cubicBezTo>
                    <a:pt x="13502" y="1165860"/>
                    <a:pt x="5401" y="1092200"/>
                    <a:pt x="8101" y="1019810"/>
                  </a:cubicBezTo>
                  <a:cubicBezTo>
                    <a:pt x="8101" y="949960"/>
                    <a:pt x="17553" y="881380"/>
                    <a:pt x="27004" y="811530"/>
                  </a:cubicBezTo>
                  <a:cubicBezTo>
                    <a:pt x="29705" y="787400"/>
                    <a:pt x="48608" y="765810"/>
                    <a:pt x="54009" y="741680"/>
                  </a:cubicBezTo>
                  <a:cubicBezTo>
                    <a:pt x="76963" y="622300"/>
                    <a:pt x="101267" y="502920"/>
                    <a:pt x="160676" y="392430"/>
                  </a:cubicBezTo>
                  <a:cubicBezTo>
                    <a:pt x="174179" y="368300"/>
                    <a:pt x="195782" y="346710"/>
                    <a:pt x="216035" y="327660"/>
                  </a:cubicBezTo>
                  <a:cubicBezTo>
                    <a:pt x="222786" y="321310"/>
                    <a:pt x="238989" y="325120"/>
                    <a:pt x="243040" y="325120"/>
                  </a:cubicBezTo>
                  <a:cubicBezTo>
                    <a:pt x="252491" y="308610"/>
                    <a:pt x="257892" y="292100"/>
                    <a:pt x="268694" y="284480"/>
                  </a:cubicBezTo>
                  <a:cubicBezTo>
                    <a:pt x="326753" y="242570"/>
                    <a:pt x="387513" y="212090"/>
                    <a:pt x="463126" y="204470"/>
                  </a:cubicBezTo>
                  <a:cubicBezTo>
                    <a:pt x="519835" y="198120"/>
                    <a:pt x="575194" y="175260"/>
                    <a:pt x="631903" y="162560"/>
                  </a:cubicBezTo>
                  <a:cubicBezTo>
                    <a:pt x="700765" y="147320"/>
                    <a:pt x="769626" y="129540"/>
                    <a:pt x="841188" y="120650"/>
                  </a:cubicBezTo>
                  <a:cubicBezTo>
                    <a:pt x="905998" y="113030"/>
                    <a:pt x="968108" y="96520"/>
                    <a:pt x="1034269" y="91440"/>
                  </a:cubicBezTo>
                  <a:cubicBezTo>
                    <a:pt x="1101780" y="86360"/>
                    <a:pt x="1169291" y="71120"/>
                    <a:pt x="1238153" y="66040"/>
                  </a:cubicBezTo>
                  <a:cubicBezTo>
                    <a:pt x="1424483" y="53340"/>
                    <a:pt x="1612164" y="44450"/>
                    <a:pt x="1798494" y="34290"/>
                  </a:cubicBezTo>
                  <a:cubicBezTo>
                    <a:pt x="1844402" y="31750"/>
                    <a:pt x="1890309" y="34290"/>
                    <a:pt x="1936217" y="35560"/>
                  </a:cubicBezTo>
                  <a:cubicBezTo>
                    <a:pt x="1959171" y="36830"/>
                    <a:pt x="1982124" y="41910"/>
                    <a:pt x="2006428" y="44450"/>
                  </a:cubicBezTo>
                  <a:cubicBezTo>
                    <a:pt x="2017230" y="45720"/>
                    <a:pt x="2028032" y="41910"/>
                    <a:pt x="2038834" y="41910"/>
                  </a:cubicBezTo>
                  <a:cubicBezTo>
                    <a:pt x="2071239" y="41910"/>
                    <a:pt x="2104994" y="41910"/>
                    <a:pt x="2137400" y="40640"/>
                  </a:cubicBezTo>
                  <a:cubicBezTo>
                    <a:pt x="2199510" y="38100"/>
                    <a:pt x="2262970" y="31750"/>
                    <a:pt x="2325081" y="31750"/>
                  </a:cubicBezTo>
                  <a:cubicBezTo>
                    <a:pt x="2385840" y="31750"/>
                    <a:pt x="2446600" y="35560"/>
                    <a:pt x="2507360" y="38100"/>
                  </a:cubicBezTo>
                  <a:lnTo>
                    <a:pt x="2555968" y="38100"/>
                  </a:lnTo>
                  <a:cubicBezTo>
                    <a:pt x="2630231" y="35560"/>
                    <a:pt x="2703142" y="35560"/>
                    <a:pt x="2777405" y="31750"/>
                  </a:cubicBezTo>
                  <a:cubicBezTo>
                    <a:pt x="2848966" y="27940"/>
                    <a:pt x="2919178" y="19050"/>
                    <a:pt x="2990739" y="15240"/>
                  </a:cubicBezTo>
                  <a:cubicBezTo>
                    <a:pt x="3024495" y="12700"/>
                    <a:pt x="3059601" y="12700"/>
                    <a:pt x="3093356" y="19050"/>
                  </a:cubicBezTo>
                  <a:cubicBezTo>
                    <a:pt x="3144664" y="27940"/>
                    <a:pt x="3193273" y="33020"/>
                    <a:pt x="3244581" y="19050"/>
                  </a:cubicBezTo>
                  <a:cubicBezTo>
                    <a:pt x="3263484" y="13970"/>
                    <a:pt x="3287788" y="22860"/>
                    <a:pt x="3309392" y="25400"/>
                  </a:cubicBezTo>
                  <a:cubicBezTo>
                    <a:pt x="3318843" y="26670"/>
                    <a:pt x="3329645" y="29210"/>
                    <a:pt x="3335046" y="25400"/>
                  </a:cubicBezTo>
                  <a:cubicBezTo>
                    <a:pt x="3371502" y="0"/>
                    <a:pt x="3405257" y="6350"/>
                    <a:pt x="3440363" y="27940"/>
                  </a:cubicBezTo>
                  <a:cubicBezTo>
                    <a:pt x="3444414" y="30480"/>
                    <a:pt x="3455215" y="24130"/>
                    <a:pt x="3463317" y="24130"/>
                  </a:cubicBezTo>
                  <a:cubicBezTo>
                    <a:pt x="3495722" y="24130"/>
                    <a:pt x="3528127" y="24130"/>
                    <a:pt x="3561883" y="25400"/>
                  </a:cubicBezTo>
                  <a:cubicBezTo>
                    <a:pt x="3586187" y="26670"/>
                    <a:pt x="3609141" y="34290"/>
                    <a:pt x="3633445" y="36830"/>
                  </a:cubicBezTo>
                  <a:cubicBezTo>
                    <a:pt x="3686103" y="43180"/>
                    <a:pt x="3740112" y="53340"/>
                    <a:pt x="3794121" y="53340"/>
                  </a:cubicBezTo>
                  <a:cubicBezTo>
                    <a:pt x="3895387" y="54610"/>
                    <a:pt x="3996654" y="58420"/>
                    <a:pt x="4096570" y="78740"/>
                  </a:cubicBezTo>
                  <a:cubicBezTo>
                    <a:pt x="4189735" y="97790"/>
                    <a:pt x="4285601" y="97790"/>
                    <a:pt x="4380117" y="113030"/>
                  </a:cubicBezTo>
                  <a:cubicBezTo>
                    <a:pt x="4436826" y="121920"/>
                    <a:pt x="4494885" y="138430"/>
                    <a:pt x="4543494" y="165100"/>
                  </a:cubicBezTo>
                  <a:cubicBezTo>
                    <a:pt x="4596152" y="193040"/>
                    <a:pt x="4636659" y="238760"/>
                    <a:pt x="4683916" y="276860"/>
                  </a:cubicBezTo>
                  <a:cubicBezTo>
                    <a:pt x="4701470" y="290830"/>
                    <a:pt x="4727124" y="300990"/>
                    <a:pt x="4739275" y="318770"/>
                  </a:cubicBezTo>
                  <a:cubicBezTo>
                    <a:pt x="4774381" y="367030"/>
                    <a:pt x="4805436" y="417830"/>
                    <a:pt x="4836492" y="468630"/>
                  </a:cubicBezTo>
                  <a:cubicBezTo>
                    <a:pt x="4859445" y="505460"/>
                    <a:pt x="4882399" y="543560"/>
                    <a:pt x="4899952" y="581660"/>
                  </a:cubicBezTo>
                  <a:cubicBezTo>
                    <a:pt x="4918855" y="626110"/>
                    <a:pt x="4933707" y="671830"/>
                    <a:pt x="4948560" y="718820"/>
                  </a:cubicBezTo>
                  <a:cubicBezTo>
                    <a:pt x="4971514" y="792480"/>
                    <a:pt x="4998518" y="866140"/>
                    <a:pt x="5013370" y="942340"/>
                  </a:cubicBezTo>
                  <a:cubicBezTo>
                    <a:pt x="5034974" y="1049020"/>
                    <a:pt x="5045776" y="1158240"/>
                    <a:pt x="5061978" y="1266190"/>
                  </a:cubicBezTo>
                  <a:cubicBezTo>
                    <a:pt x="5067379" y="1301750"/>
                    <a:pt x="5074130" y="1337310"/>
                    <a:pt x="5076831" y="1372870"/>
                  </a:cubicBezTo>
                  <a:cubicBezTo>
                    <a:pt x="5084932" y="1474470"/>
                    <a:pt x="5090333" y="1574800"/>
                    <a:pt x="5097084" y="1676400"/>
                  </a:cubicBezTo>
                  <a:cubicBezTo>
                    <a:pt x="5106536" y="1802130"/>
                    <a:pt x="5120038" y="1926590"/>
                    <a:pt x="5126789" y="2052320"/>
                  </a:cubicBezTo>
                  <a:cubicBezTo>
                    <a:pt x="5133540" y="2172970"/>
                    <a:pt x="5138620" y="2294890"/>
                    <a:pt x="5136080" y="2416810"/>
                  </a:cubicBezTo>
                  <a:cubicBezTo>
                    <a:pt x="5132190" y="2620010"/>
                    <a:pt x="5121388" y="2821940"/>
                    <a:pt x="5110587" y="3025140"/>
                  </a:cubicBezTo>
                  <a:cubicBezTo>
                    <a:pt x="5103835" y="3150870"/>
                    <a:pt x="5094384" y="3275330"/>
                    <a:pt x="5080881" y="3399790"/>
                  </a:cubicBezTo>
                  <a:cubicBezTo>
                    <a:pt x="5067379" y="3524250"/>
                    <a:pt x="5047126" y="3647440"/>
                    <a:pt x="5032274" y="3771900"/>
                  </a:cubicBezTo>
                  <a:cubicBezTo>
                    <a:pt x="5021472" y="3858260"/>
                    <a:pt x="5018772" y="3944620"/>
                    <a:pt x="5006619" y="4029710"/>
                  </a:cubicBezTo>
                  <a:cubicBezTo>
                    <a:pt x="4995818" y="4107180"/>
                    <a:pt x="4955311" y="4175760"/>
                    <a:pt x="4901302" y="4232910"/>
                  </a:cubicBezTo>
                  <a:cubicBezTo>
                    <a:pt x="4856745" y="4281170"/>
                    <a:pt x="4821639" y="4335780"/>
                    <a:pt x="4775732" y="4382770"/>
                  </a:cubicBezTo>
                  <a:cubicBezTo>
                    <a:pt x="4735225" y="4424680"/>
                    <a:pt x="4690668" y="4466590"/>
                    <a:pt x="4620456" y="4467860"/>
                  </a:cubicBezTo>
                  <a:cubicBezTo>
                    <a:pt x="4604253" y="4467860"/>
                    <a:pt x="4589401" y="4483100"/>
                    <a:pt x="4573199" y="4490720"/>
                  </a:cubicBezTo>
                  <a:cubicBezTo>
                    <a:pt x="4504337" y="4518660"/>
                    <a:pt x="4432775" y="4542790"/>
                    <a:pt x="4365264" y="4573270"/>
                  </a:cubicBezTo>
                  <a:cubicBezTo>
                    <a:pt x="4241044" y="4629150"/>
                    <a:pt x="4107372" y="4638040"/>
                    <a:pt x="3973700" y="4643120"/>
                  </a:cubicBezTo>
                  <a:cubicBezTo>
                    <a:pt x="3922392" y="4645660"/>
                    <a:pt x="3869734" y="4641850"/>
                    <a:pt x="3818425" y="4645660"/>
                  </a:cubicBezTo>
                  <a:cubicBezTo>
                    <a:pt x="3792770" y="4646930"/>
                    <a:pt x="3768467" y="4658360"/>
                    <a:pt x="3744163" y="4663440"/>
                  </a:cubicBezTo>
                  <a:cubicBezTo>
                    <a:pt x="3733361" y="4665980"/>
                    <a:pt x="3722559" y="4664710"/>
                    <a:pt x="3710407" y="4665980"/>
                  </a:cubicBezTo>
                  <a:cubicBezTo>
                    <a:pt x="3694205" y="4667250"/>
                    <a:pt x="3678002" y="4671060"/>
                    <a:pt x="3661799" y="4669790"/>
                  </a:cubicBezTo>
                  <a:cubicBezTo>
                    <a:pt x="3645596" y="4667250"/>
                    <a:pt x="3634795" y="4662170"/>
                    <a:pt x="3632095" y="4662170"/>
                  </a:cubicBezTo>
                  <a:close/>
                </a:path>
              </a:pathLst>
            </a:custGeom>
            <a:blipFill>
              <a:blip r:embed="rId4"/>
              <a:stretch>
                <a:fillRect l="-1604" t="-26" r="-36053" b="-27"/>
              </a:stretch>
            </a:blipFill>
          </p:spPr>
        </p:sp>
      </p:grpSp>
      <p:sp>
        <p:nvSpPr>
          <p:cNvPr id="6" name="Freeform 6"/>
          <p:cNvSpPr/>
          <p:nvPr/>
        </p:nvSpPr>
        <p:spPr>
          <a:xfrm rot="-10800000" flipH="1">
            <a:off x="10857253" y="-672326"/>
            <a:ext cx="8971628" cy="4534410"/>
          </a:xfrm>
          <a:custGeom>
            <a:avLst/>
            <a:gdLst/>
            <a:ahLst/>
            <a:cxnLst/>
            <a:rect l="l" t="t" r="r" b="b"/>
            <a:pathLst>
              <a:path w="8971628" h="4534410">
                <a:moveTo>
                  <a:pt x="8971628" y="0"/>
                </a:moveTo>
                <a:lnTo>
                  <a:pt x="0" y="0"/>
                </a:lnTo>
                <a:lnTo>
                  <a:pt x="0" y="4534410"/>
                </a:lnTo>
                <a:lnTo>
                  <a:pt x="8971628" y="4534410"/>
                </a:lnTo>
                <a:lnTo>
                  <a:pt x="8971628"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2058244" y="3311145"/>
            <a:ext cx="3072214" cy="2822800"/>
            <a:chOff x="0" y="0"/>
            <a:chExt cx="5133540" cy="4716780"/>
          </a:xfrm>
        </p:grpSpPr>
        <p:sp>
          <p:nvSpPr>
            <p:cNvPr id="8" name="Freeform 8"/>
            <p:cNvSpPr/>
            <p:nvPr/>
          </p:nvSpPr>
          <p:spPr>
            <a:xfrm>
              <a:off x="0" y="-7620"/>
              <a:ext cx="5138620" cy="4726940"/>
            </a:xfrm>
            <a:custGeom>
              <a:avLst/>
              <a:gdLst/>
              <a:ahLst/>
              <a:cxnLst/>
              <a:rect l="l" t="t" r="r" b="b"/>
              <a:pathLst>
                <a:path w="5138620" h="4726940">
                  <a:moveTo>
                    <a:pt x="3632095" y="4662170"/>
                  </a:moveTo>
                  <a:cubicBezTo>
                    <a:pt x="3602389" y="4669790"/>
                    <a:pt x="3579436" y="4679950"/>
                    <a:pt x="3556482" y="4682490"/>
                  </a:cubicBezTo>
                  <a:cubicBezTo>
                    <a:pt x="3426861" y="4692650"/>
                    <a:pt x="3298590" y="4702810"/>
                    <a:pt x="3168969" y="4711700"/>
                  </a:cubicBezTo>
                  <a:cubicBezTo>
                    <a:pt x="3102808" y="4715510"/>
                    <a:pt x="3036647" y="4719320"/>
                    <a:pt x="2970486" y="4720590"/>
                  </a:cubicBezTo>
                  <a:cubicBezTo>
                    <a:pt x="2898924" y="4723130"/>
                    <a:pt x="2827363" y="4726940"/>
                    <a:pt x="2757151" y="4724400"/>
                  </a:cubicBezTo>
                  <a:cubicBezTo>
                    <a:pt x="2689640" y="4723130"/>
                    <a:pt x="2622129" y="4719320"/>
                    <a:pt x="2557319" y="4707890"/>
                  </a:cubicBezTo>
                  <a:cubicBezTo>
                    <a:pt x="2473605" y="4693920"/>
                    <a:pt x="2388541" y="4693920"/>
                    <a:pt x="2306177" y="4681220"/>
                  </a:cubicBezTo>
                  <a:cubicBezTo>
                    <a:pt x="2091492" y="4648200"/>
                    <a:pt x="1872756" y="4657090"/>
                    <a:pt x="1656721" y="4643120"/>
                  </a:cubicBezTo>
                  <a:cubicBezTo>
                    <a:pt x="1535201" y="4635500"/>
                    <a:pt x="1413681" y="4617720"/>
                    <a:pt x="1292161" y="4602480"/>
                  </a:cubicBezTo>
                  <a:cubicBezTo>
                    <a:pt x="1154439" y="4585970"/>
                    <a:pt x="1016716" y="4566920"/>
                    <a:pt x="877644" y="4549140"/>
                  </a:cubicBezTo>
                  <a:cubicBezTo>
                    <a:pt x="776377" y="4536440"/>
                    <a:pt x="673760" y="4523740"/>
                    <a:pt x="572494" y="4511040"/>
                  </a:cubicBezTo>
                  <a:cubicBezTo>
                    <a:pt x="569793" y="4511040"/>
                    <a:pt x="567093" y="4509770"/>
                    <a:pt x="564392" y="4509770"/>
                  </a:cubicBezTo>
                  <a:cubicBezTo>
                    <a:pt x="479328" y="4475480"/>
                    <a:pt x="388864" y="4448810"/>
                    <a:pt x="310551" y="4404360"/>
                  </a:cubicBezTo>
                  <a:cubicBezTo>
                    <a:pt x="178229" y="4328160"/>
                    <a:pt x="121520" y="4206240"/>
                    <a:pt x="116119" y="4062730"/>
                  </a:cubicBezTo>
                  <a:cubicBezTo>
                    <a:pt x="114769" y="4013200"/>
                    <a:pt x="108018" y="3964940"/>
                    <a:pt x="108018" y="3915410"/>
                  </a:cubicBezTo>
                  <a:cubicBezTo>
                    <a:pt x="109368" y="3846830"/>
                    <a:pt x="114769" y="3779520"/>
                    <a:pt x="118819" y="3712210"/>
                  </a:cubicBezTo>
                  <a:cubicBezTo>
                    <a:pt x="129621" y="3511550"/>
                    <a:pt x="135022" y="3310890"/>
                    <a:pt x="118819" y="3110230"/>
                  </a:cubicBezTo>
                  <a:cubicBezTo>
                    <a:pt x="103967" y="2929890"/>
                    <a:pt x="90465" y="2750820"/>
                    <a:pt x="75612" y="2570480"/>
                  </a:cubicBezTo>
                  <a:cubicBezTo>
                    <a:pt x="66161" y="2454910"/>
                    <a:pt x="54009" y="2340610"/>
                    <a:pt x="45908" y="2225040"/>
                  </a:cubicBezTo>
                  <a:cubicBezTo>
                    <a:pt x="40507" y="2148840"/>
                    <a:pt x="41857" y="2071370"/>
                    <a:pt x="36456" y="1995170"/>
                  </a:cubicBezTo>
                  <a:cubicBezTo>
                    <a:pt x="33756" y="1951990"/>
                    <a:pt x="18903" y="1910080"/>
                    <a:pt x="17553" y="1866900"/>
                  </a:cubicBezTo>
                  <a:cubicBezTo>
                    <a:pt x="12152" y="1762760"/>
                    <a:pt x="10802" y="1657350"/>
                    <a:pt x="8101" y="1551940"/>
                  </a:cubicBezTo>
                  <a:cubicBezTo>
                    <a:pt x="6751" y="1511300"/>
                    <a:pt x="0" y="1470660"/>
                    <a:pt x="1350" y="1430020"/>
                  </a:cubicBezTo>
                  <a:cubicBezTo>
                    <a:pt x="2700" y="1366520"/>
                    <a:pt x="10802" y="1303020"/>
                    <a:pt x="12152" y="1239520"/>
                  </a:cubicBezTo>
                  <a:cubicBezTo>
                    <a:pt x="13502" y="1165860"/>
                    <a:pt x="5401" y="1092200"/>
                    <a:pt x="8101" y="1019810"/>
                  </a:cubicBezTo>
                  <a:cubicBezTo>
                    <a:pt x="8101" y="949960"/>
                    <a:pt x="17553" y="881380"/>
                    <a:pt x="27004" y="811530"/>
                  </a:cubicBezTo>
                  <a:cubicBezTo>
                    <a:pt x="29705" y="787400"/>
                    <a:pt x="48608" y="765810"/>
                    <a:pt x="54009" y="741680"/>
                  </a:cubicBezTo>
                  <a:cubicBezTo>
                    <a:pt x="76963" y="622300"/>
                    <a:pt x="101267" y="502920"/>
                    <a:pt x="160676" y="392430"/>
                  </a:cubicBezTo>
                  <a:cubicBezTo>
                    <a:pt x="174179" y="368300"/>
                    <a:pt x="195782" y="346710"/>
                    <a:pt x="216035" y="327660"/>
                  </a:cubicBezTo>
                  <a:cubicBezTo>
                    <a:pt x="222786" y="321310"/>
                    <a:pt x="238989" y="325120"/>
                    <a:pt x="243040" y="325120"/>
                  </a:cubicBezTo>
                  <a:cubicBezTo>
                    <a:pt x="252491" y="308610"/>
                    <a:pt x="257892" y="292100"/>
                    <a:pt x="268694" y="284480"/>
                  </a:cubicBezTo>
                  <a:cubicBezTo>
                    <a:pt x="326753" y="242570"/>
                    <a:pt x="387513" y="212090"/>
                    <a:pt x="463126" y="204470"/>
                  </a:cubicBezTo>
                  <a:cubicBezTo>
                    <a:pt x="519835" y="198120"/>
                    <a:pt x="575194" y="175260"/>
                    <a:pt x="631903" y="162560"/>
                  </a:cubicBezTo>
                  <a:cubicBezTo>
                    <a:pt x="700765" y="147320"/>
                    <a:pt x="769626" y="129540"/>
                    <a:pt x="841188" y="120650"/>
                  </a:cubicBezTo>
                  <a:cubicBezTo>
                    <a:pt x="905998" y="113030"/>
                    <a:pt x="968108" y="96520"/>
                    <a:pt x="1034269" y="91440"/>
                  </a:cubicBezTo>
                  <a:cubicBezTo>
                    <a:pt x="1101780" y="86360"/>
                    <a:pt x="1169291" y="71120"/>
                    <a:pt x="1238153" y="66040"/>
                  </a:cubicBezTo>
                  <a:cubicBezTo>
                    <a:pt x="1424483" y="53340"/>
                    <a:pt x="1612164" y="44450"/>
                    <a:pt x="1798494" y="34290"/>
                  </a:cubicBezTo>
                  <a:cubicBezTo>
                    <a:pt x="1844402" y="31750"/>
                    <a:pt x="1890309" y="34290"/>
                    <a:pt x="1936217" y="35560"/>
                  </a:cubicBezTo>
                  <a:cubicBezTo>
                    <a:pt x="1959171" y="36830"/>
                    <a:pt x="1982124" y="41910"/>
                    <a:pt x="2006428" y="44450"/>
                  </a:cubicBezTo>
                  <a:cubicBezTo>
                    <a:pt x="2017230" y="45720"/>
                    <a:pt x="2028032" y="41910"/>
                    <a:pt x="2038834" y="41910"/>
                  </a:cubicBezTo>
                  <a:cubicBezTo>
                    <a:pt x="2071239" y="41910"/>
                    <a:pt x="2104994" y="41910"/>
                    <a:pt x="2137400" y="40640"/>
                  </a:cubicBezTo>
                  <a:cubicBezTo>
                    <a:pt x="2199510" y="38100"/>
                    <a:pt x="2262970" y="31750"/>
                    <a:pt x="2325081" y="31750"/>
                  </a:cubicBezTo>
                  <a:cubicBezTo>
                    <a:pt x="2385840" y="31750"/>
                    <a:pt x="2446600" y="35560"/>
                    <a:pt x="2507360" y="38100"/>
                  </a:cubicBezTo>
                  <a:lnTo>
                    <a:pt x="2555968" y="38100"/>
                  </a:lnTo>
                  <a:cubicBezTo>
                    <a:pt x="2630231" y="35560"/>
                    <a:pt x="2703142" y="35560"/>
                    <a:pt x="2777405" y="31750"/>
                  </a:cubicBezTo>
                  <a:cubicBezTo>
                    <a:pt x="2848966" y="27940"/>
                    <a:pt x="2919178" y="19050"/>
                    <a:pt x="2990739" y="15240"/>
                  </a:cubicBezTo>
                  <a:cubicBezTo>
                    <a:pt x="3024495" y="12700"/>
                    <a:pt x="3059601" y="12700"/>
                    <a:pt x="3093356" y="19050"/>
                  </a:cubicBezTo>
                  <a:cubicBezTo>
                    <a:pt x="3144664" y="27940"/>
                    <a:pt x="3193273" y="33020"/>
                    <a:pt x="3244581" y="19050"/>
                  </a:cubicBezTo>
                  <a:cubicBezTo>
                    <a:pt x="3263484" y="13970"/>
                    <a:pt x="3287788" y="22860"/>
                    <a:pt x="3309392" y="25400"/>
                  </a:cubicBezTo>
                  <a:cubicBezTo>
                    <a:pt x="3318843" y="26670"/>
                    <a:pt x="3329645" y="29210"/>
                    <a:pt x="3335046" y="25400"/>
                  </a:cubicBezTo>
                  <a:cubicBezTo>
                    <a:pt x="3371502" y="0"/>
                    <a:pt x="3405257" y="6350"/>
                    <a:pt x="3440363" y="27940"/>
                  </a:cubicBezTo>
                  <a:cubicBezTo>
                    <a:pt x="3444414" y="30480"/>
                    <a:pt x="3455215" y="24130"/>
                    <a:pt x="3463317" y="24130"/>
                  </a:cubicBezTo>
                  <a:cubicBezTo>
                    <a:pt x="3495722" y="24130"/>
                    <a:pt x="3528127" y="24130"/>
                    <a:pt x="3561883" y="25400"/>
                  </a:cubicBezTo>
                  <a:cubicBezTo>
                    <a:pt x="3586187" y="26670"/>
                    <a:pt x="3609141" y="34290"/>
                    <a:pt x="3633445" y="36830"/>
                  </a:cubicBezTo>
                  <a:cubicBezTo>
                    <a:pt x="3686103" y="43180"/>
                    <a:pt x="3740112" y="53340"/>
                    <a:pt x="3794121" y="53340"/>
                  </a:cubicBezTo>
                  <a:cubicBezTo>
                    <a:pt x="3895387" y="54610"/>
                    <a:pt x="3996654" y="58420"/>
                    <a:pt x="4096570" y="78740"/>
                  </a:cubicBezTo>
                  <a:cubicBezTo>
                    <a:pt x="4189735" y="97790"/>
                    <a:pt x="4285601" y="97790"/>
                    <a:pt x="4380117" y="113030"/>
                  </a:cubicBezTo>
                  <a:cubicBezTo>
                    <a:pt x="4436826" y="121920"/>
                    <a:pt x="4494885" y="138430"/>
                    <a:pt x="4543494" y="165100"/>
                  </a:cubicBezTo>
                  <a:cubicBezTo>
                    <a:pt x="4596152" y="193040"/>
                    <a:pt x="4636659" y="238760"/>
                    <a:pt x="4683916" y="276860"/>
                  </a:cubicBezTo>
                  <a:cubicBezTo>
                    <a:pt x="4701470" y="290830"/>
                    <a:pt x="4727124" y="300990"/>
                    <a:pt x="4739275" y="318770"/>
                  </a:cubicBezTo>
                  <a:cubicBezTo>
                    <a:pt x="4774381" y="367030"/>
                    <a:pt x="4805436" y="417830"/>
                    <a:pt x="4836492" y="468630"/>
                  </a:cubicBezTo>
                  <a:cubicBezTo>
                    <a:pt x="4859445" y="505460"/>
                    <a:pt x="4882399" y="543560"/>
                    <a:pt x="4899952" y="581660"/>
                  </a:cubicBezTo>
                  <a:cubicBezTo>
                    <a:pt x="4918855" y="626110"/>
                    <a:pt x="4933707" y="671830"/>
                    <a:pt x="4948560" y="718820"/>
                  </a:cubicBezTo>
                  <a:cubicBezTo>
                    <a:pt x="4971514" y="792480"/>
                    <a:pt x="4998518" y="866140"/>
                    <a:pt x="5013370" y="942340"/>
                  </a:cubicBezTo>
                  <a:cubicBezTo>
                    <a:pt x="5034974" y="1049020"/>
                    <a:pt x="5045776" y="1158240"/>
                    <a:pt x="5061978" y="1266190"/>
                  </a:cubicBezTo>
                  <a:cubicBezTo>
                    <a:pt x="5067379" y="1301750"/>
                    <a:pt x="5074130" y="1337310"/>
                    <a:pt x="5076831" y="1372870"/>
                  </a:cubicBezTo>
                  <a:cubicBezTo>
                    <a:pt x="5084932" y="1474470"/>
                    <a:pt x="5090333" y="1574800"/>
                    <a:pt x="5097084" y="1676400"/>
                  </a:cubicBezTo>
                  <a:cubicBezTo>
                    <a:pt x="5106536" y="1802130"/>
                    <a:pt x="5120038" y="1926590"/>
                    <a:pt x="5126789" y="2052320"/>
                  </a:cubicBezTo>
                  <a:cubicBezTo>
                    <a:pt x="5133540" y="2172970"/>
                    <a:pt x="5138620" y="2294890"/>
                    <a:pt x="5136080" y="2416810"/>
                  </a:cubicBezTo>
                  <a:cubicBezTo>
                    <a:pt x="5132190" y="2620010"/>
                    <a:pt x="5121388" y="2821940"/>
                    <a:pt x="5110587" y="3025140"/>
                  </a:cubicBezTo>
                  <a:cubicBezTo>
                    <a:pt x="5103835" y="3150870"/>
                    <a:pt x="5094384" y="3275330"/>
                    <a:pt x="5080881" y="3399790"/>
                  </a:cubicBezTo>
                  <a:cubicBezTo>
                    <a:pt x="5067379" y="3524250"/>
                    <a:pt x="5047126" y="3647440"/>
                    <a:pt x="5032274" y="3771900"/>
                  </a:cubicBezTo>
                  <a:cubicBezTo>
                    <a:pt x="5021472" y="3858260"/>
                    <a:pt x="5018772" y="3944620"/>
                    <a:pt x="5006619" y="4029710"/>
                  </a:cubicBezTo>
                  <a:cubicBezTo>
                    <a:pt x="4995818" y="4107180"/>
                    <a:pt x="4955311" y="4175760"/>
                    <a:pt x="4901302" y="4232910"/>
                  </a:cubicBezTo>
                  <a:cubicBezTo>
                    <a:pt x="4856745" y="4281170"/>
                    <a:pt x="4821639" y="4335780"/>
                    <a:pt x="4775732" y="4382770"/>
                  </a:cubicBezTo>
                  <a:cubicBezTo>
                    <a:pt x="4735225" y="4424680"/>
                    <a:pt x="4690668" y="4466590"/>
                    <a:pt x="4620456" y="4467860"/>
                  </a:cubicBezTo>
                  <a:cubicBezTo>
                    <a:pt x="4604253" y="4467860"/>
                    <a:pt x="4589401" y="4483100"/>
                    <a:pt x="4573199" y="4490720"/>
                  </a:cubicBezTo>
                  <a:cubicBezTo>
                    <a:pt x="4504337" y="4518660"/>
                    <a:pt x="4432775" y="4542790"/>
                    <a:pt x="4365264" y="4573270"/>
                  </a:cubicBezTo>
                  <a:cubicBezTo>
                    <a:pt x="4241044" y="4629150"/>
                    <a:pt x="4107372" y="4638040"/>
                    <a:pt x="3973700" y="4643120"/>
                  </a:cubicBezTo>
                  <a:cubicBezTo>
                    <a:pt x="3922392" y="4645660"/>
                    <a:pt x="3869734" y="4641850"/>
                    <a:pt x="3818425" y="4645660"/>
                  </a:cubicBezTo>
                  <a:cubicBezTo>
                    <a:pt x="3792770" y="4646930"/>
                    <a:pt x="3768467" y="4658360"/>
                    <a:pt x="3744163" y="4663440"/>
                  </a:cubicBezTo>
                  <a:cubicBezTo>
                    <a:pt x="3733361" y="4665980"/>
                    <a:pt x="3722559" y="4664710"/>
                    <a:pt x="3710407" y="4665980"/>
                  </a:cubicBezTo>
                  <a:cubicBezTo>
                    <a:pt x="3694205" y="4667250"/>
                    <a:pt x="3678002" y="4671060"/>
                    <a:pt x="3661799" y="4669790"/>
                  </a:cubicBezTo>
                  <a:cubicBezTo>
                    <a:pt x="3645596" y="4667250"/>
                    <a:pt x="3634795" y="4662170"/>
                    <a:pt x="3632095" y="4662170"/>
                  </a:cubicBezTo>
                  <a:close/>
                </a:path>
              </a:pathLst>
            </a:custGeom>
            <a:blipFill>
              <a:blip r:embed="rId5"/>
              <a:stretch>
                <a:fillRect l="-18959" t="-26" r="-18956" b="-27"/>
              </a:stretch>
            </a:blipFill>
          </p:spPr>
        </p:sp>
      </p:grpSp>
      <p:sp>
        <p:nvSpPr>
          <p:cNvPr id="9" name="TextBox 9"/>
          <p:cNvSpPr txBox="1"/>
          <p:nvPr/>
        </p:nvSpPr>
        <p:spPr>
          <a:xfrm>
            <a:off x="3572566" y="4366089"/>
            <a:ext cx="8160467" cy="1440523"/>
          </a:xfrm>
          <a:prstGeom prst="rect">
            <a:avLst/>
          </a:prstGeom>
        </p:spPr>
        <p:txBody>
          <a:bodyPr lIns="0" tIns="0" rIns="0" bIns="0" rtlCol="0" anchor="t">
            <a:spAutoFit/>
          </a:bodyPr>
          <a:lstStyle/>
          <a:p>
            <a:pPr algn="just">
              <a:lnSpc>
                <a:spcPts val="5651"/>
              </a:lnSpc>
            </a:pPr>
            <a:r>
              <a:rPr lang="en-US" sz="4036">
                <a:solidFill>
                  <a:srgbClr val="1A253D"/>
                </a:solidFill>
                <a:latin typeface="Anteb"/>
                <a:ea typeface="Anteb"/>
                <a:cs typeface="Anteb"/>
                <a:sym typeface="Anteb"/>
              </a:rPr>
              <a:t>Filipino food is the best food of all time</a:t>
            </a:r>
            <a:r>
              <a:rPr lang="en-US" sz="4036" i="1">
                <a:solidFill>
                  <a:srgbClr val="1A253D"/>
                </a:solidFill>
                <a:latin typeface="Anteb Italics"/>
                <a:ea typeface="Anteb Italics"/>
                <a:cs typeface="Anteb Italics"/>
                <a:sym typeface="Anteb Italics"/>
              </a:rPr>
              <a:t>.</a:t>
            </a:r>
          </a:p>
        </p:txBody>
      </p:sp>
      <p:grpSp>
        <p:nvGrpSpPr>
          <p:cNvPr id="10" name="Group 10"/>
          <p:cNvGrpSpPr/>
          <p:nvPr/>
        </p:nvGrpSpPr>
        <p:grpSpPr>
          <a:xfrm>
            <a:off x="3799725" y="6701961"/>
            <a:ext cx="3058977" cy="2988174"/>
            <a:chOff x="0" y="0"/>
            <a:chExt cx="4828540" cy="4716780"/>
          </a:xfrm>
        </p:grpSpPr>
        <p:sp>
          <p:nvSpPr>
            <p:cNvPr id="11" name="Freeform 11"/>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6"/>
              <a:stretch>
                <a:fillRect l="-23133" r="-23133"/>
              </a:stretch>
            </a:blipFill>
          </p:spPr>
        </p:sp>
      </p:grpSp>
      <p:sp>
        <p:nvSpPr>
          <p:cNvPr id="12" name="TextBox 12"/>
          <p:cNvSpPr txBox="1"/>
          <p:nvPr/>
        </p:nvSpPr>
        <p:spPr>
          <a:xfrm>
            <a:off x="7019061" y="6858290"/>
            <a:ext cx="9427946" cy="2831846"/>
          </a:xfrm>
          <a:prstGeom prst="rect">
            <a:avLst/>
          </a:prstGeom>
        </p:spPr>
        <p:txBody>
          <a:bodyPr lIns="0" tIns="0" rIns="0" bIns="0" rtlCol="0" anchor="t">
            <a:spAutoFit/>
          </a:bodyPr>
          <a:lstStyle/>
          <a:p>
            <a:pPr algn="just">
              <a:lnSpc>
                <a:spcPts val="5613"/>
              </a:lnSpc>
            </a:pPr>
            <a:r>
              <a:rPr lang="en-US" sz="4009">
                <a:solidFill>
                  <a:srgbClr val="1A253D"/>
                </a:solidFill>
                <a:latin typeface="Anteb"/>
                <a:ea typeface="Anteb"/>
                <a:cs typeface="Anteb"/>
                <a:sym typeface="Anteb"/>
              </a:rPr>
              <a:t>Experimenting with drag is the best way I’ve found to explore my feelings about masculinity and femininity.</a:t>
            </a:r>
          </a:p>
          <a:p>
            <a:pPr algn="just">
              <a:lnSpc>
                <a:spcPts val="5613"/>
              </a:lnSpc>
            </a:pPr>
            <a:endParaRPr lang="en-US" sz="4009">
              <a:solidFill>
                <a:srgbClr val="1A253D"/>
              </a:solidFill>
              <a:latin typeface="Anteb"/>
              <a:ea typeface="Anteb"/>
              <a:cs typeface="Anteb"/>
              <a:sym typeface="Anteb"/>
            </a:endParaRPr>
          </a:p>
        </p:txBody>
      </p:sp>
      <p:sp>
        <p:nvSpPr>
          <p:cNvPr id="13" name="TextBox 13"/>
          <p:cNvSpPr txBox="1"/>
          <p:nvPr/>
        </p:nvSpPr>
        <p:spPr>
          <a:xfrm>
            <a:off x="28399" y="190241"/>
            <a:ext cx="5860396" cy="1201620"/>
          </a:xfrm>
          <a:prstGeom prst="rect">
            <a:avLst/>
          </a:prstGeom>
        </p:spPr>
        <p:txBody>
          <a:bodyPr lIns="0" tIns="0" rIns="0" bIns="0" rtlCol="0" anchor="t">
            <a:spAutoFit/>
          </a:bodyPr>
          <a:lstStyle/>
          <a:p>
            <a:pPr marL="0" lvl="0" indent="0" algn="ctr">
              <a:lnSpc>
                <a:spcPts val="9320"/>
              </a:lnSpc>
              <a:spcBef>
                <a:spcPct val="0"/>
              </a:spcBef>
            </a:pPr>
            <a:r>
              <a:rPr lang="en-US" sz="6657">
                <a:solidFill>
                  <a:srgbClr val="1A253D"/>
                </a:solidFill>
                <a:latin typeface="Adumu Regular"/>
                <a:ea typeface="Adumu Regular"/>
                <a:cs typeface="Adumu Regular"/>
                <a:sym typeface="Adumu Regular"/>
              </a:rPr>
              <a:t>EXAMPLES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801943" y="790575"/>
            <a:ext cx="8799413" cy="1534043"/>
          </a:xfrm>
          <a:prstGeom prst="rect">
            <a:avLst/>
          </a:prstGeom>
        </p:spPr>
        <p:txBody>
          <a:bodyPr lIns="0" tIns="0" rIns="0" bIns="0" rtlCol="0" anchor="t">
            <a:spAutoFit/>
          </a:bodyPr>
          <a:lstStyle/>
          <a:p>
            <a:pPr marL="0" lvl="0" indent="0" algn="ctr">
              <a:lnSpc>
                <a:spcPts val="11945"/>
              </a:lnSpc>
              <a:spcBef>
                <a:spcPct val="0"/>
              </a:spcBef>
            </a:pPr>
            <a:r>
              <a:rPr lang="en-US" sz="8532">
                <a:solidFill>
                  <a:srgbClr val="1A253D"/>
                </a:solidFill>
                <a:latin typeface="Adumu Regular"/>
                <a:ea typeface="Adumu Regular"/>
                <a:cs typeface="Adumu Regular"/>
                <a:sym typeface="Adumu Regular"/>
              </a:rPr>
              <a:t>CLAIM OF POLICY</a:t>
            </a:r>
          </a:p>
        </p:txBody>
      </p:sp>
      <p:sp>
        <p:nvSpPr>
          <p:cNvPr id="3" name="Freeform 3"/>
          <p:cNvSpPr/>
          <p:nvPr/>
        </p:nvSpPr>
        <p:spPr>
          <a:xfrm rot="5400000">
            <a:off x="-3268117" y="1887637"/>
            <a:ext cx="14646177" cy="7648395"/>
          </a:xfrm>
          <a:custGeom>
            <a:avLst/>
            <a:gdLst/>
            <a:ahLst/>
            <a:cxnLst/>
            <a:rect l="l" t="t" r="r" b="b"/>
            <a:pathLst>
              <a:path w="14646177" h="7648395">
                <a:moveTo>
                  <a:pt x="0" y="0"/>
                </a:moveTo>
                <a:lnTo>
                  <a:pt x="14646176" y="0"/>
                </a:lnTo>
                <a:lnTo>
                  <a:pt x="14646176" y="7648395"/>
                </a:lnTo>
                <a:lnTo>
                  <a:pt x="0" y="7648395"/>
                </a:lnTo>
                <a:lnTo>
                  <a:pt x="0" y="0"/>
                </a:lnTo>
                <a:close/>
              </a:path>
            </a:pathLst>
          </a:custGeom>
          <a:blipFill>
            <a:blip r:embed="rId2">
              <a:extLst>
                <a:ext uri="{96DAC541-7B7A-43D3-8B79-37D633B846F1}">
                  <asvg:svgBlip xmlns:asvg="http://schemas.microsoft.com/office/drawing/2016/SVG/main" r:embed="rId3"/>
                </a:ext>
              </a:extLst>
            </a:blip>
            <a:stretch>
              <a:fillRect l="-57646" r="-32536"/>
            </a:stretch>
          </a:blipFill>
        </p:spPr>
      </p:sp>
      <p:sp>
        <p:nvSpPr>
          <p:cNvPr id="4" name="TextBox 4"/>
          <p:cNvSpPr txBox="1"/>
          <p:nvPr/>
        </p:nvSpPr>
        <p:spPr>
          <a:xfrm>
            <a:off x="8221118" y="2666470"/>
            <a:ext cx="9537273" cy="3361328"/>
          </a:xfrm>
          <a:prstGeom prst="rect">
            <a:avLst/>
          </a:prstGeom>
        </p:spPr>
        <p:txBody>
          <a:bodyPr lIns="0" tIns="0" rIns="0" bIns="0" rtlCol="0" anchor="t">
            <a:spAutoFit/>
          </a:bodyPr>
          <a:lstStyle/>
          <a:p>
            <a:pPr marL="818103" lvl="1" indent="-409052" algn="just">
              <a:lnSpc>
                <a:spcPts val="5304"/>
              </a:lnSpc>
              <a:buFont typeface="Arial"/>
              <a:buChar char="•"/>
            </a:pPr>
            <a:r>
              <a:rPr lang="en-US" sz="3789" b="1">
                <a:solidFill>
                  <a:srgbClr val="1A253D"/>
                </a:solidFill>
                <a:latin typeface="Anteb Bold"/>
                <a:ea typeface="Anteb Bold"/>
                <a:cs typeface="Anteb Bold"/>
                <a:sym typeface="Anteb Bold"/>
              </a:rPr>
              <a:t>A </a:t>
            </a:r>
            <a:r>
              <a:rPr lang="en-US" sz="3789" b="1" i="1">
                <a:solidFill>
                  <a:srgbClr val="1A253D"/>
                </a:solidFill>
                <a:latin typeface="Anteb Bold Italics"/>
                <a:ea typeface="Anteb Bold Italics"/>
                <a:cs typeface="Anteb Bold Italics"/>
                <a:sym typeface="Anteb Bold Italics"/>
              </a:rPr>
              <a:t>Claim of Policy</a:t>
            </a:r>
            <a:r>
              <a:rPr lang="en-US" sz="3789" b="1">
                <a:solidFill>
                  <a:srgbClr val="1A253D"/>
                </a:solidFill>
                <a:latin typeface="Anteb Bold"/>
                <a:ea typeface="Anteb Bold"/>
                <a:cs typeface="Anteb Bold"/>
                <a:sym typeface="Anteb Bold"/>
              </a:rPr>
              <a:t> </a:t>
            </a:r>
            <a:r>
              <a:rPr lang="en-US" sz="3789">
                <a:solidFill>
                  <a:srgbClr val="1A253D"/>
                </a:solidFill>
                <a:latin typeface="Anteb"/>
                <a:ea typeface="Anteb"/>
                <a:cs typeface="Anteb"/>
                <a:sym typeface="Anteb"/>
              </a:rPr>
              <a:t>asserts that something should or should not be done by someone about something. It proposes that some specific course of action should, but not necessarily will, be taken.</a:t>
            </a:r>
          </a:p>
        </p:txBody>
      </p:sp>
      <p:sp>
        <p:nvSpPr>
          <p:cNvPr id="5" name="Freeform 5"/>
          <p:cNvSpPr/>
          <p:nvPr/>
        </p:nvSpPr>
        <p:spPr>
          <a:xfrm>
            <a:off x="-111176" y="2277583"/>
            <a:ext cx="8332293" cy="8009417"/>
          </a:xfrm>
          <a:custGeom>
            <a:avLst/>
            <a:gdLst/>
            <a:ahLst/>
            <a:cxnLst/>
            <a:rect l="l" t="t" r="r" b="b"/>
            <a:pathLst>
              <a:path w="8332293" h="8009417">
                <a:moveTo>
                  <a:pt x="0" y="0"/>
                </a:moveTo>
                <a:lnTo>
                  <a:pt x="8332294" y="0"/>
                </a:lnTo>
                <a:lnTo>
                  <a:pt x="8332294" y="8009417"/>
                </a:lnTo>
                <a:lnTo>
                  <a:pt x="0" y="8009417"/>
                </a:lnTo>
                <a:lnTo>
                  <a:pt x="0" y="0"/>
                </a:lnTo>
                <a:close/>
              </a:path>
            </a:pathLst>
          </a:custGeom>
          <a:blipFill>
            <a:blip r:embed="rId4"/>
            <a:stretch>
              <a:fillRect/>
            </a:stretch>
          </a:blipFill>
        </p:spPr>
      </p:sp>
      <p:sp>
        <p:nvSpPr>
          <p:cNvPr id="6" name="TextBox 6"/>
          <p:cNvSpPr txBox="1"/>
          <p:nvPr/>
        </p:nvSpPr>
        <p:spPr>
          <a:xfrm>
            <a:off x="8221118" y="6370698"/>
            <a:ext cx="9620555" cy="2027828"/>
          </a:xfrm>
          <a:prstGeom prst="rect">
            <a:avLst/>
          </a:prstGeom>
        </p:spPr>
        <p:txBody>
          <a:bodyPr lIns="0" tIns="0" rIns="0" bIns="0" rtlCol="0" anchor="t">
            <a:spAutoFit/>
          </a:bodyPr>
          <a:lstStyle/>
          <a:p>
            <a:pPr marL="818103" lvl="1" indent="-409052" algn="just">
              <a:lnSpc>
                <a:spcPts val="5304"/>
              </a:lnSpc>
              <a:buFont typeface="Arial"/>
              <a:buChar char="•"/>
            </a:pPr>
            <a:r>
              <a:rPr lang="en-US" sz="3789">
                <a:solidFill>
                  <a:srgbClr val="1A253D"/>
                </a:solidFill>
                <a:latin typeface="Anteb"/>
                <a:ea typeface="Anteb"/>
                <a:cs typeface="Anteb"/>
                <a:sym typeface="Anteb"/>
              </a:rPr>
              <a:t>Makes use of words such as </a:t>
            </a:r>
            <a:r>
              <a:rPr lang="en-US" sz="3789" b="1" i="1">
                <a:solidFill>
                  <a:srgbClr val="1A253D"/>
                </a:solidFill>
                <a:latin typeface="Anteb Bold Italics"/>
                <a:ea typeface="Anteb Bold Italics"/>
                <a:cs typeface="Anteb Bold Italics"/>
                <a:sym typeface="Anteb Bold Italics"/>
              </a:rPr>
              <a:t>should, ought to, and must.</a:t>
            </a:r>
          </a:p>
          <a:p>
            <a:pPr algn="just">
              <a:lnSpc>
                <a:spcPts val="5304"/>
              </a:lnSpc>
            </a:pPr>
            <a:endParaRPr lang="en-US" sz="3789" b="1" i="1">
              <a:solidFill>
                <a:srgbClr val="1A253D"/>
              </a:solidFill>
              <a:latin typeface="Anteb Bold Italics"/>
              <a:ea typeface="Anteb Bold Italics"/>
              <a:cs typeface="Anteb Bold Italics"/>
              <a:sym typeface="Anteb Bold Italics"/>
            </a:endParaRPr>
          </a:p>
        </p:txBody>
      </p:sp>
      <p:sp>
        <p:nvSpPr>
          <p:cNvPr id="7" name="TextBox 7"/>
          <p:cNvSpPr txBox="1"/>
          <p:nvPr/>
        </p:nvSpPr>
        <p:spPr>
          <a:xfrm>
            <a:off x="8221118" y="7907316"/>
            <a:ext cx="9537273" cy="1350984"/>
          </a:xfrm>
          <a:prstGeom prst="rect">
            <a:avLst/>
          </a:prstGeom>
        </p:spPr>
        <p:txBody>
          <a:bodyPr lIns="0" tIns="0" rIns="0" bIns="0" rtlCol="0" anchor="t">
            <a:spAutoFit/>
          </a:bodyPr>
          <a:lstStyle/>
          <a:p>
            <a:pPr marL="818104" lvl="1" indent="-409052" algn="just">
              <a:lnSpc>
                <a:spcPts val="5304"/>
              </a:lnSpc>
              <a:buFont typeface="Arial"/>
              <a:buChar char="•"/>
            </a:pPr>
            <a:r>
              <a:rPr lang="en-US" sz="3789">
                <a:solidFill>
                  <a:srgbClr val="1A253D"/>
                </a:solidFill>
                <a:latin typeface="Anteb"/>
                <a:ea typeface="Anteb"/>
                <a:cs typeface="Anteb"/>
                <a:sym typeface="Anteb"/>
              </a:rPr>
              <a:t>May argue against an already established policy or solution.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962</Words>
  <Application>Microsoft Office PowerPoint</Application>
  <PresentationFormat>Custom</PresentationFormat>
  <Paragraphs>72</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Anteb</vt:lpstr>
      <vt:lpstr>Anteb Bold</vt:lpstr>
      <vt:lpstr>Calibri</vt:lpstr>
      <vt:lpstr>Anteb Bold Italics</vt:lpstr>
      <vt:lpstr>Anteb Italics</vt:lpstr>
      <vt:lpstr>Adumu Regular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Reading And Writing Skills 11</dc:title>
  <cp:lastModifiedBy>Aedrian James San Jose</cp:lastModifiedBy>
  <cp:revision>1</cp:revision>
  <dcterms:created xsi:type="dcterms:W3CDTF">2006-08-16T00:00:00Z</dcterms:created>
  <dcterms:modified xsi:type="dcterms:W3CDTF">2025-03-01T04:31:27Z</dcterms:modified>
  <dc:identifier>DAGBhURTi_Q</dc:identifier>
</cp:coreProperties>
</file>